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51" r:id="rId3"/>
    <p:sldId id="452" r:id="rId4"/>
    <p:sldId id="453" r:id="rId5"/>
    <p:sldId id="257" r:id="rId6"/>
    <p:sldId id="258" r:id="rId7"/>
    <p:sldId id="262" r:id="rId8"/>
    <p:sldId id="261" r:id="rId9"/>
    <p:sldId id="263" r:id="rId10"/>
    <p:sldId id="266" r:id="rId11"/>
    <p:sldId id="267" r:id="rId12"/>
    <p:sldId id="264"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69" r:id="rId28"/>
    <p:sldId id="284" r:id="rId29"/>
    <p:sldId id="288" r:id="rId30"/>
    <p:sldId id="292" r:id="rId31"/>
    <p:sldId id="293" r:id="rId32"/>
    <p:sldId id="297" r:id="rId33"/>
    <p:sldId id="299" r:id="rId34"/>
    <p:sldId id="301" r:id="rId35"/>
    <p:sldId id="303" r:id="rId36"/>
    <p:sldId id="304" r:id="rId37"/>
    <p:sldId id="305" r:id="rId38"/>
    <p:sldId id="306" r:id="rId39"/>
    <p:sldId id="308" r:id="rId40"/>
    <p:sldId id="309" r:id="rId41"/>
    <p:sldId id="310" r:id="rId42"/>
    <p:sldId id="311" r:id="rId43"/>
    <p:sldId id="447" r:id="rId44"/>
    <p:sldId id="448" r:id="rId45"/>
    <p:sldId id="449" r:id="rId46"/>
    <p:sldId id="450" r:id="rId47"/>
    <p:sldId id="313" r:id="rId48"/>
    <p:sldId id="314" r:id="rId49"/>
    <p:sldId id="315" r:id="rId50"/>
    <p:sldId id="316" r:id="rId51"/>
    <p:sldId id="317" r:id="rId52"/>
    <p:sldId id="318" r:id="rId53"/>
    <p:sldId id="319"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 id="470" r:id="rId112"/>
    <p:sldId id="471" r:id="rId113"/>
    <p:sldId id="472" r:id="rId114"/>
    <p:sldId id="473" r:id="rId115"/>
    <p:sldId id="474" r:id="rId116"/>
    <p:sldId id="475" r:id="rId117"/>
    <p:sldId id="476" r:id="rId118"/>
    <p:sldId id="477" r:id="rId119"/>
    <p:sldId id="478" r:id="rId120"/>
    <p:sldId id="479" r:id="rId121"/>
    <p:sldId id="480" r:id="rId122"/>
    <p:sldId id="481" r:id="rId123"/>
    <p:sldId id="482" r:id="rId124"/>
    <p:sldId id="483" r:id="rId125"/>
    <p:sldId id="484" r:id="rId126"/>
    <p:sldId id="485" r:id="rId127"/>
    <p:sldId id="486" r:id="rId128"/>
    <p:sldId id="487" r:id="rId129"/>
    <p:sldId id="488" r:id="rId130"/>
    <p:sldId id="489" r:id="rId131"/>
    <p:sldId id="490" r:id="rId132"/>
    <p:sldId id="491" r:id="rId133"/>
    <p:sldId id="492" r:id="rId134"/>
    <p:sldId id="493" r:id="rId135"/>
    <p:sldId id="494" r:id="rId136"/>
    <p:sldId id="495" r:id="rId137"/>
    <p:sldId id="496" r:id="rId138"/>
    <p:sldId id="497" r:id="rId139"/>
    <p:sldId id="498" r:id="rId140"/>
    <p:sldId id="499" r:id="rId141"/>
    <p:sldId id="500" r:id="rId142"/>
    <p:sldId id="501" r:id="rId143"/>
    <p:sldId id="502" r:id="rId144"/>
    <p:sldId id="503" r:id="rId145"/>
    <p:sldId id="504" r:id="rId146"/>
    <p:sldId id="505" r:id="rId147"/>
    <p:sldId id="506" r:id="rId148"/>
    <p:sldId id="507" r:id="rId149"/>
    <p:sldId id="508" r:id="rId150"/>
    <p:sldId id="509" r:id="rId151"/>
    <p:sldId id="510" r:id="rId152"/>
    <p:sldId id="511" r:id="rId153"/>
    <p:sldId id="512" r:id="rId154"/>
    <p:sldId id="513" r:id="rId155"/>
    <p:sldId id="514" r:id="rId156"/>
    <p:sldId id="515" r:id="rId157"/>
    <p:sldId id="516" r:id="rId158"/>
    <p:sldId id="517" r:id="rId159"/>
    <p:sldId id="518" r:id="rId160"/>
    <p:sldId id="519" r:id="rId161"/>
    <p:sldId id="520" r:id="rId162"/>
    <p:sldId id="521" r:id="rId163"/>
    <p:sldId id="522" r:id="rId164"/>
    <p:sldId id="523" r:id="rId165"/>
    <p:sldId id="524" r:id="rId166"/>
    <p:sldId id="525" r:id="rId167"/>
    <p:sldId id="526" r:id="rId168"/>
    <p:sldId id="527" r:id="rId169"/>
    <p:sldId id="528" r:id="rId170"/>
    <p:sldId id="529" r:id="rId171"/>
    <p:sldId id="530" r:id="rId172"/>
    <p:sldId id="312"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p:scale>
          <a:sx n="75" d="100"/>
          <a:sy n="75" d="100"/>
        </p:scale>
        <p:origin x="24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B0074A-C11A-4187-8E8F-9F3CBE38AD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1890679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B0074A-C11A-4187-8E8F-9F3CBE38AD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313635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B0074A-C11A-4187-8E8F-9F3CBE38AD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293689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B0074A-C11A-4187-8E8F-9F3CBE38AD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3863569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B0074A-C11A-4187-8E8F-9F3CBE38AD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325086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B0074A-C11A-4187-8E8F-9F3CBE38AD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109429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B0074A-C11A-4187-8E8F-9F3CBE38AD23}" type="datetimeFigureOut">
              <a:rPr lang="en-US" smtClean="0"/>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29796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B0074A-C11A-4187-8E8F-9F3CBE38AD23}" type="datetimeFigureOut">
              <a:rPr lang="en-US" smtClean="0"/>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363821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0074A-C11A-4187-8E8F-9F3CBE38AD23}" type="datetimeFigureOut">
              <a:rPr lang="en-US" smtClean="0"/>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69421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B0074A-C11A-4187-8E8F-9F3CBE38AD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77418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B0074A-C11A-4187-8E8F-9F3CBE38AD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36B98-ED12-4C2C-8044-8E55451988C5}" type="slidenum">
              <a:rPr lang="en-US" smtClean="0"/>
              <a:t>‹#›</a:t>
            </a:fld>
            <a:endParaRPr lang="en-US"/>
          </a:p>
        </p:txBody>
      </p:sp>
    </p:spTree>
    <p:extLst>
      <p:ext uri="{BB962C8B-B14F-4D97-AF65-F5344CB8AC3E}">
        <p14:creationId xmlns:p14="http://schemas.microsoft.com/office/powerpoint/2010/main" val="270226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0074A-C11A-4187-8E8F-9F3CBE38AD23}" type="datetimeFigureOut">
              <a:rPr lang="en-US" smtClean="0"/>
              <a:t>7/6/2025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36B98-ED12-4C2C-8044-8E55451988C5}" type="slidenum">
              <a:rPr lang="en-US" smtClean="0"/>
              <a:t>‹#›</a:t>
            </a:fld>
            <a:endParaRPr lang="en-US"/>
          </a:p>
        </p:txBody>
      </p:sp>
    </p:spTree>
    <p:extLst>
      <p:ext uri="{BB962C8B-B14F-4D97-AF65-F5344CB8AC3E}">
        <p14:creationId xmlns:p14="http://schemas.microsoft.com/office/powerpoint/2010/main" val="1402172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mailto:rojirautofficial@gmail.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bi.ac.uk/pdbe/" TargetMode="External"/><Relationship Id="rId2" Type="http://schemas.openxmlformats.org/officeDocument/2006/relationships/hyperlink" Target="https://www.rcsb.org/" TargetMode="External"/><Relationship Id="rId1" Type="http://schemas.openxmlformats.org/officeDocument/2006/relationships/slideLayout" Target="../slideLayouts/slideLayout2.xml"/><Relationship Id="rId5" Type="http://schemas.openxmlformats.org/officeDocument/2006/relationships/hyperlink" Target="https://bmrb.io/" TargetMode="External"/><Relationship Id="rId4" Type="http://schemas.openxmlformats.org/officeDocument/2006/relationships/hyperlink" Target="https://pdbj.or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ncbi.nlm.nih.gov/Sitemap/samplerecord.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ebi.ac.uk/Tools/dbfetch/emblfetch?db=embl&amp;id=U49845"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Bioinformatics</a:t>
            </a:r>
            <a:r>
              <a:rPr lang="en-US" b="1" dirty="0"/>
              <a:t/>
            </a:r>
            <a:br>
              <a:rPr lang="en-US" b="1" dirty="0"/>
            </a:br>
            <a:r>
              <a:rPr lang="en-US" sz="4400" b="1" dirty="0" smtClean="0"/>
              <a:t>Lecture 1: Introduction</a:t>
            </a:r>
            <a:endParaRPr lang="en-US" b="1" dirty="0"/>
          </a:p>
        </p:txBody>
      </p:sp>
      <p:sp>
        <p:nvSpPr>
          <p:cNvPr id="3" name="Subtitle 2"/>
          <p:cNvSpPr>
            <a:spLocks noGrp="1"/>
          </p:cNvSpPr>
          <p:nvPr>
            <p:ph type="subTitle" idx="1"/>
          </p:nvPr>
        </p:nvSpPr>
        <p:spPr/>
        <p:txBody>
          <a:bodyPr/>
          <a:lstStyle/>
          <a:p>
            <a:r>
              <a:rPr lang="en-US" dirty="0" smtClean="0"/>
              <a:t>Course code : MDS 657</a:t>
            </a:r>
          </a:p>
          <a:p>
            <a:r>
              <a:rPr lang="en-US" dirty="0" smtClean="0"/>
              <a:t>3 July 2025</a:t>
            </a:r>
          </a:p>
          <a:p>
            <a:r>
              <a:rPr lang="en-US" dirty="0" smtClean="0"/>
              <a:t>Roji Raut</a:t>
            </a:r>
            <a:endParaRPr lang="en-US" dirty="0"/>
          </a:p>
        </p:txBody>
      </p:sp>
    </p:spTree>
    <p:extLst>
      <p:ext uri="{BB962C8B-B14F-4D97-AF65-F5344CB8AC3E}">
        <p14:creationId xmlns:p14="http://schemas.microsoft.com/office/powerpoint/2010/main" val="1998352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95EE24-3741-4E38-B21A-5E1532BFC9A2}"/>
              </a:ext>
            </a:extLst>
          </p:cNvPr>
          <p:cNvSpPr>
            <a:spLocks noGrp="1"/>
          </p:cNvSpPr>
          <p:nvPr>
            <p:ph type="title"/>
          </p:nvPr>
        </p:nvSpPr>
        <p:spPr/>
        <p:txBody>
          <a:bodyPr/>
          <a:lstStyle/>
          <a:p>
            <a:r>
              <a:rPr lang="en-US" dirty="0"/>
              <a:t>Goals of Bioinformatics</a:t>
            </a:r>
          </a:p>
        </p:txBody>
      </p:sp>
      <p:sp>
        <p:nvSpPr>
          <p:cNvPr id="3" name="Content Placeholder 2">
            <a:extLst>
              <a:ext uri="{FF2B5EF4-FFF2-40B4-BE49-F238E27FC236}">
                <a16:creationId xmlns:a16="http://schemas.microsoft.com/office/drawing/2014/main" xmlns="" id="{F6C66FDD-A807-4EC2-9D93-EFCB0BCB90D9}"/>
              </a:ext>
            </a:extLst>
          </p:cNvPr>
          <p:cNvSpPr>
            <a:spLocks noGrp="1"/>
          </p:cNvSpPr>
          <p:nvPr>
            <p:ph idx="1"/>
          </p:nvPr>
        </p:nvSpPr>
        <p:spPr>
          <a:xfrm>
            <a:off x="838200" y="1603553"/>
            <a:ext cx="6629400" cy="5193243"/>
          </a:xfrm>
        </p:spPr>
        <p:txBody>
          <a:bodyPr>
            <a:normAutofit/>
          </a:bodyPr>
          <a:lstStyle/>
          <a:p>
            <a:r>
              <a:rPr lang="en-US" dirty="0"/>
              <a:t>Due to this enormous amount of data, scientists have started contemplating new data driven goals:</a:t>
            </a:r>
          </a:p>
          <a:p>
            <a:pPr lvl="1"/>
            <a:r>
              <a:rPr lang="en-US" dirty="0"/>
              <a:t>to understand integrated aspects of the biology of organisms, viewed as coherent complex organizations, at microscopic and macroscopic levels;</a:t>
            </a:r>
          </a:p>
          <a:p>
            <a:pPr lvl="1"/>
            <a:r>
              <a:rPr lang="en-US" dirty="0"/>
              <a:t>to curate, annotate, and impose a structure on the available data, and to provide avenues for access and distribution;</a:t>
            </a:r>
          </a:p>
          <a:p>
            <a:pPr lvl="1"/>
            <a:r>
              <a:rPr lang="en-US" dirty="0"/>
              <a:t>to interrelate sequence, three-dimensional structure, expression pattern, interaction, and function of individual proteins, nucleic acids, and protein–nucleic acid complexes; </a:t>
            </a:r>
          </a:p>
          <a:p>
            <a:pPr lvl="1"/>
            <a:endParaRPr lang="en-US" dirty="0"/>
          </a:p>
          <a:p>
            <a:endParaRPr lang="en-US" dirty="0"/>
          </a:p>
        </p:txBody>
      </p:sp>
      <p:pic>
        <p:nvPicPr>
          <p:cNvPr id="4" name="Picture 3">
            <a:extLst>
              <a:ext uri="{FF2B5EF4-FFF2-40B4-BE49-F238E27FC236}">
                <a16:creationId xmlns:a16="http://schemas.microsoft.com/office/drawing/2014/main" xmlns="" id="{7B642F5D-EF4E-4569-9B22-4C97B141BBC7}"/>
              </a:ext>
            </a:extLst>
          </p:cNvPr>
          <p:cNvPicPr>
            <a:picLocks noChangeAspect="1"/>
          </p:cNvPicPr>
          <p:nvPr/>
        </p:nvPicPr>
        <p:blipFill>
          <a:blip r:embed="rId2"/>
          <a:stretch>
            <a:fillRect/>
          </a:stretch>
        </p:blipFill>
        <p:spPr>
          <a:xfrm>
            <a:off x="7467600" y="1690688"/>
            <a:ext cx="4710299" cy="3160712"/>
          </a:xfrm>
          <a:prstGeom prst="rect">
            <a:avLst/>
          </a:prstGeom>
        </p:spPr>
      </p:pic>
    </p:spTree>
    <p:extLst>
      <p:ext uri="{BB962C8B-B14F-4D97-AF65-F5344CB8AC3E}">
        <p14:creationId xmlns:p14="http://schemas.microsoft.com/office/powerpoint/2010/main" val="29228677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7954DC-E829-43E9-B276-2137983D84B7}"/>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A02E3AB4-8484-4373-BB4D-11A153A4B498}"/>
              </a:ext>
            </a:extLst>
          </p:cNvPr>
          <p:cNvSpPr>
            <a:spLocks noGrp="1"/>
          </p:cNvSpPr>
          <p:nvPr>
            <p:ph idx="1"/>
          </p:nvPr>
        </p:nvSpPr>
        <p:spPr>
          <a:xfrm>
            <a:off x="838199" y="1825624"/>
            <a:ext cx="10932459" cy="4924799"/>
          </a:xfrm>
        </p:spPr>
        <p:txBody>
          <a:bodyPr>
            <a:normAutofit fontScale="92500" lnSpcReduction="10000"/>
          </a:bodyPr>
          <a:lstStyle/>
          <a:p>
            <a:r>
              <a:rPr lang="en-US" dirty="0"/>
              <a:t>A genome is like a page of printed music. </a:t>
            </a:r>
          </a:p>
          <a:p>
            <a:r>
              <a:rPr lang="en-US" dirty="0"/>
              <a:t>The page is a fixed physical object, but the notes are consistent with realizations, in time and space, in a variety of ways – a limited variety of ways.</a:t>
            </a:r>
          </a:p>
          <a:p>
            <a:r>
              <a:rPr lang="en-US" dirty="0"/>
              <a:t>Thus a genome constrains but does not dictate the features of an organism. </a:t>
            </a:r>
          </a:p>
          <a:p>
            <a:r>
              <a:rPr lang="en-US" dirty="0"/>
              <a:t>Varied surroundings and experience lead organisms to explore different states consistent with their genomes. </a:t>
            </a:r>
          </a:p>
          <a:p>
            <a:r>
              <a:rPr lang="en-US" dirty="0"/>
              <a:t>Even in microorganisms, expression of many genes is conditional. </a:t>
            </a:r>
          </a:p>
          <a:p>
            <a:r>
              <a:rPr lang="en-US" dirty="0"/>
              <a:t>Synthesis of enzymes for lactose utilization in </a:t>
            </a:r>
            <a:r>
              <a:rPr lang="en-US" i="1" dirty="0"/>
              <a:t>E. coli </a:t>
            </a:r>
            <a:r>
              <a:rPr lang="en-US" dirty="0"/>
              <a:t>depends on the presence of substrate in the medium. </a:t>
            </a:r>
          </a:p>
          <a:p>
            <a:r>
              <a:rPr lang="en-US" dirty="0"/>
              <a:t>The shift of yeast between anaerobic and aerobic metabolism is a temporary and reversible change in physiological state in response to changes in environmental conditions.</a:t>
            </a:r>
          </a:p>
        </p:txBody>
      </p:sp>
    </p:spTree>
    <p:extLst>
      <p:ext uri="{BB962C8B-B14F-4D97-AF65-F5344CB8AC3E}">
        <p14:creationId xmlns:p14="http://schemas.microsoft.com/office/powerpoint/2010/main" val="28811966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7A07BB-AC84-4868-88EF-65C908DF5381}"/>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95C4BBCB-E5D6-487F-B28F-F630D4DF9367}"/>
              </a:ext>
            </a:extLst>
          </p:cNvPr>
          <p:cNvSpPr>
            <a:spLocks noGrp="1"/>
          </p:cNvSpPr>
          <p:nvPr>
            <p:ph idx="1"/>
          </p:nvPr>
        </p:nvSpPr>
        <p:spPr>
          <a:xfrm>
            <a:off x="143435" y="1690688"/>
            <a:ext cx="11985811" cy="5247994"/>
          </a:xfrm>
        </p:spPr>
        <p:txBody>
          <a:bodyPr>
            <a:normAutofit fontScale="92500" lnSpcReduction="10000"/>
          </a:bodyPr>
          <a:lstStyle/>
          <a:p>
            <a:r>
              <a:rPr lang="en-US" dirty="0"/>
              <a:t>Given the variability of the contributions of heredity, environment, life history, and epigenetics in determining phenotype, how can we measure their relative importance for any particular trait? </a:t>
            </a:r>
          </a:p>
          <a:p>
            <a:r>
              <a:rPr lang="en-US" dirty="0"/>
              <a:t>The classic method of distinguishing effects of genetics from those of surroundings and experience – ‘nature’ and ‘nurture’ – is controlled experiments with genetically identical organisms</a:t>
            </a:r>
          </a:p>
          <a:p>
            <a:r>
              <a:rPr lang="en-US" dirty="0"/>
              <a:t>For human beings, this means monozygotic twins. (Monozygotic human triplets are extremely rare.) </a:t>
            </a:r>
          </a:p>
          <a:p>
            <a:r>
              <a:rPr lang="en-US" dirty="0"/>
              <a:t>Many studies have compared the similarities of identical twins reared apart, individuals who have the same genes but different environments. </a:t>
            </a:r>
          </a:p>
          <a:p>
            <a:r>
              <a:rPr lang="en-US" dirty="0"/>
              <a:t>Less well-controlled are comparisons of identical with fraternal twins, or of non-twin siblings with adopted children reared in the same family. </a:t>
            </a:r>
          </a:p>
          <a:p>
            <a:r>
              <a:rPr lang="en-US" dirty="0"/>
              <a:t>There have been suggestions that fraternal twins share greater similarity than non-twin siblings as a result of the shared uterine experience.</a:t>
            </a:r>
          </a:p>
        </p:txBody>
      </p:sp>
    </p:spTree>
    <p:extLst>
      <p:ext uri="{BB962C8B-B14F-4D97-AF65-F5344CB8AC3E}">
        <p14:creationId xmlns:p14="http://schemas.microsoft.com/office/powerpoint/2010/main" val="3726398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495CDD-06EE-4BCB-8A30-DA94FECB6A87}"/>
              </a:ext>
            </a:extLst>
          </p:cNvPr>
          <p:cNvSpPr>
            <a:spLocks noGrp="1"/>
          </p:cNvSpPr>
          <p:nvPr>
            <p:ph type="title"/>
          </p:nvPr>
        </p:nvSpPr>
        <p:spPr/>
        <p:txBody>
          <a:bodyPr/>
          <a:lstStyle/>
          <a:p>
            <a:r>
              <a:rPr lang="en-US" dirty="0"/>
              <a:t>Functional Genomics</a:t>
            </a:r>
          </a:p>
        </p:txBody>
      </p:sp>
      <p:sp>
        <p:nvSpPr>
          <p:cNvPr id="3" name="Content Placeholder 2">
            <a:extLst>
              <a:ext uri="{FF2B5EF4-FFF2-40B4-BE49-F238E27FC236}">
                <a16:creationId xmlns:a16="http://schemas.microsoft.com/office/drawing/2014/main" xmlns="" id="{A6F139B4-CA3C-4219-A8A8-9EA742C965B0}"/>
              </a:ext>
            </a:extLst>
          </p:cNvPr>
          <p:cNvSpPr>
            <a:spLocks noGrp="1"/>
          </p:cNvSpPr>
          <p:nvPr>
            <p:ph idx="1"/>
          </p:nvPr>
        </p:nvSpPr>
        <p:spPr/>
        <p:txBody>
          <a:bodyPr/>
          <a:lstStyle/>
          <a:p>
            <a:r>
              <a:rPr lang="en-US" dirty="0"/>
              <a:t>Once we know the sequence of genes, we want to know the function</a:t>
            </a:r>
          </a:p>
          <a:p>
            <a:r>
              <a:rPr lang="en-US" dirty="0"/>
              <a:t>The genome is the same in all cells of an individual, except for random mutations</a:t>
            </a:r>
          </a:p>
          <a:p>
            <a:r>
              <a:rPr lang="en-US" dirty="0"/>
              <a:t>However, in each cell, only a subset of the genes is expressed</a:t>
            </a:r>
          </a:p>
          <a:p>
            <a:r>
              <a:rPr lang="en-US" dirty="0"/>
              <a:t>The portion of the genome that is used in each cell correlates with the cell’s differentiated state </a:t>
            </a:r>
          </a:p>
          <a:p>
            <a:r>
              <a:rPr lang="en-US" dirty="0"/>
              <a:t>Reverse (Phenotype to Genes) vs Forward Genetics (Genes </a:t>
            </a:r>
            <a:r>
              <a:rPr lang="en-US"/>
              <a:t>to Phenotype)</a:t>
            </a:r>
            <a:endParaRPr lang="en-US" dirty="0"/>
          </a:p>
        </p:txBody>
      </p:sp>
    </p:spTree>
    <p:extLst>
      <p:ext uri="{BB962C8B-B14F-4D97-AF65-F5344CB8AC3E}">
        <p14:creationId xmlns:p14="http://schemas.microsoft.com/office/powerpoint/2010/main" val="4283859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DA074-228D-4AA2-A423-D748588C6304}"/>
              </a:ext>
            </a:extLst>
          </p:cNvPr>
          <p:cNvSpPr>
            <a:spLocks noGrp="1"/>
          </p:cNvSpPr>
          <p:nvPr>
            <p:ph type="title"/>
          </p:nvPr>
        </p:nvSpPr>
        <p:spPr>
          <a:xfrm>
            <a:off x="672353" y="365125"/>
            <a:ext cx="11134165" cy="1325563"/>
          </a:xfrm>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2B29793A-0F6A-440D-ADCB-C95D699ADC84}"/>
              </a:ext>
            </a:extLst>
          </p:cNvPr>
          <p:cNvSpPr>
            <a:spLocks noGrp="1"/>
          </p:cNvSpPr>
          <p:nvPr>
            <p:ph idx="1"/>
          </p:nvPr>
        </p:nvSpPr>
        <p:spPr>
          <a:xfrm>
            <a:off x="116541" y="1825624"/>
            <a:ext cx="11976847" cy="4879975"/>
          </a:xfrm>
        </p:spPr>
        <p:txBody>
          <a:bodyPr>
            <a:normAutofit lnSpcReduction="10000"/>
          </a:bodyPr>
          <a:lstStyle/>
          <a:p>
            <a:r>
              <a:rPr lang="en-US" dirty="0"/>
              <a:t>A human genome contains approximately 3.2 × 10</a:t>
            </a:r>
            <a:r>
              <a:rPr lang="en-US" baseline="30000" dirty="0"/>
              <a:t>9</a:t>
            </a:r>
            <a:r>
              <a:rPr lang="en-US" dirty="0"/>
              <a:t> base pairs, distributed among 22 paired chromosomes, plus two X chromosomes in females and X and Y in males. </a:t>
            </a:r>
          </a:p>
          <a:p>
            <a:r>
              <a:rPr lang="en-US" dirty="0"/>
              <a:t>The first human genomes were determined in 2001, the culmination of 10 years of pioneering work and dedication. </a:t>
            </a:r>
          </a:p>
          <a:p>
            <a:r>
              <a:rPr lang="en-US" dirty="0"/>
              <a:t>Since then, advances in technology have made genomic sequencing cheaper and faster. </a:t>
            </a:r>
          </a:p>
          <a:p>
            <a:r>
              <a:rPr lang="en-US" dirty="0"/>
              <a:t>Sequence data now flow copiously. </a:t>
            </a:r>
          </a:p>
          <a:p>
            <a:r>
              <a:rPr lang="en-US" dirty="0"/>
              <a:t>This creates the challenges of understanding the information that our genomes contain, and applying the data and analysis to improve human welfare. </a:t>
            </a:r>
          </a:p>
          <a:p>
            <a:r>
              <a:rPr lang="en-US" dirty="0"/>
              <a:t>Sequencing genomes of other species both facilitates these goals and extends them, by revealing general principles of biology</a:t>
            </a:r>
          </a:p>
        </p:txBody>
      </p:sp>
    </p:spTree>
    <p:extLst>
      <p:ext uri="{BB962C8B-B14F-4D97-AF65-F5344CB8AC3E}">
        <p14:creationId xmlns:p14="http://schemas.microsoft.com/office/powerpoint/2010/main" val="326994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F9620-1372-44F0-86B3-F22C4E14B3F7}"/>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xmlns="" id="{84E65E03-2195-41B0-B1F2-EF7E3CCA1028}"/>
              </a:ext>
            </a:extLst>
          </p:cNvPr>
          <p:cNvSpPr>
            <a:spLocks noGrp="1"/>
          </p:cNvSpPr>
          <p:nvPr>
            <p:ph idx="1"/>
          </p:nvPr>
        </p:nvSpPr>
        <p:spPr/>
        <p:txBody>
          <a:bodyPr>
            <a:normAutofit/>
          </a:bodyPr>
          <a:lstStyle/>
          <a:p>
            <a:r>
              <a:rPr lang="en-US" dirty="0"/>
              <a:t>The human genome includes: Protein Coding Genes</a:t>
            </a:r>
          </a:p>
          <a:p>
            <a:pPr marL="914400" lvl="1" indent="-457200">
              <a:buFont typeface="+mj-lt"/>
              <a:buAutoNum type="arabicPeriod"/>
            </a:pPr>
            <a:r>
              <a:rPr lang="en-US" dirty="0"/>
              <a:t>The most prominent and familiar aspects of the genome, the regions that code for proteins. Protein coding genes are transcribed into messenger RNA (mRNA). After processing, ribosomes translate mature mRNA to polypeptide chains. Despite their importance, protein-coding genes occupy a small fraction of the human genome – no more than about 2–3% of the overall sequence. They are distributed across the different chromosomes, but not evenly. Many protein-coding genes appear in multiple copies, either identical or diverged into families. For instance, humans have over 900 related olfactory-receptor genes, and some animals have many more.</a:t>
            </a:r>
          </a:p>
        </p:txBody>
      </p:sp>
    </p:spTree>
    <p:extLst>
      <p:ext uri="{BB962C8B-B14F-4D97-AF65-F5344CB8AC3E}">
        <p14:creationId xmlns:p14="http://schemas.microsoft.com/office/powerpoint/2010/main" val="34657815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1695B-A606-41BC-BF98-96E8FF634F42}"/>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xmlns="" id="{6560E6AF-6549-4ED0-B443-7A4737BD0A62}"/>
              </a:ext>
            </a:extLst>
          </p:cNvPr>
          <p:cNvSpPr>
            <a:spLocks noGrp="1"/>
          </p:cNvSpPr>
          <p:nvPr>
            <p:ph idx="1"/>
          </p:nvPr>
        </p:nvSpPr>
        <p:spPr>
          <a:xfrm>
            <a:off x="206188" y="1825624"/>
            <a:ext cx="11985812" cy="5032375"/>
          </a:xfrm>
        </p:spPr>
        <p:txBody>
          <a:bodyPr>
            <a:normAutofit/>
          </a:bodyPr>
          <a:lstStyle/>
          <a:p>
            <a:r>
              <a:rPr lang="en-US" dirty="0"/>
              <a:t>The human genome includes : Non-Coding RNAs</a:t>
            </a:r>
          </a:p>
          <a:p>
            <a:pPr marL="914400" lvl="1" indent="-457200">
              <a:buFont typeface="+mj-lt"/>
              <a:buAutoNum type="arabicPeriod" startAt="2"/>
            </a:pPr>
            <a:r>
              <a:rPr lang="en-US" dirty="0"/>
              <a:t>Some regions of the genome encode non-protein coding RNA molecules (that is, RNAs exclusive of messenger RNAs), including but not limited to transfer RNAs, the RNA components of ribosomes, and microRNAs and small interfering RNAs that regulate translation (miRNAs and siRNAs). There are about 3000 genes coding for RNAs, exclusive of the mRNAs translated to proteins. It is becoming clear that the RNA-</a:t>
            </a:r>
            <a:r>
              <a:rPr lang="en-US" dirty="0" err="1"/>
              <a:t>ome</a:t>
            </a:r>
            <a:r>
              <a:rPr lang="en-US" dirty="0"/>
              <a:t> is much richer than had been suspected. Except for RNAs involved in the machinery of protein synthesis, such as transfer RNAs and the ribosome itself, most non-coding RNAs are involved in control of gene expression. The regions that encode proteins and non-protein coding RNAs correspond to molecules that form non-transient parts of the cell’s contents. They do of course ‘turn over’, but at rates lower than messenger RNAs. mRNAs must have short lifetimes in order to turn off transcription, as part of the processes that regulate gene expression.</a:t>
            </a:r>
          </a:p>
        </p:txBody>
      </p:sp>
    </p:spTree>
    <p:extLst>
      <p:ext uri="{BB962C8B-B14F-4D97-AF65-F5344CB8AC3E}">
        <p14:creationId xmlns:p14="http://schemas.microsoft.com/office/powerpoint/2010/main" val="3151140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FFB4C-A7CA-4F29-A454-02E7FB4A1AF6}"/>
              </a:ext>
            </a:extLst>
          </p:cNvPr>
          <p:cNvSpPr>
            <a:spLocks noGrp="1"/>
          </p:cNvSpPr>
          <p:nvPr>
            <p:ph type="title"/>
          </p:nvPr>
        </p:nvSpPr>
        <p:spPr/>
        <p:txBody>
          <a:bodyPr/>
          <a:lstStyle/>
          <a:p>
            <a:r>
              <a:rPr lang="en-US" dirty="0"/>
              <a:t>The Human Genome</a:t>
            </a:r>
          </a:p>
        </p:txBody>
      </p:sp>
      <p:sp>
        <p:nvSpPr>
          <p:cNvPr id="3" name="Content Placeholder 2">
            <a:extLst>
              <a:ext uri="{FF2B5EF4-FFF2-40B4-BE49-F238E27FC236}">
                <a16:creationId xmlns:a16="http://schemas.microsoft.com/office/drawing/2014/main" xmlns="" id="{E629EA2E-55D4-45AA-B25E-922E02A5A5AB}"/>
              </a:ext>
            </a:extLst>
          </p:cNvPr>
          <p:cNvSpPr>
            <a:spLocks noGrp="1"/>
          </p:cNvSpPr>
          <p:nvPr>
            <p:ph idx="1"/>
          </p:nvPr>
        </p:nvSpPr>
        <p:spPr>
          <a:xfrm>
            <a:off x="838200" y="1825625"/>
            <a:ext cx="10515600" cy="4667250"/>
          </a:xfrm>
        </p:spPr>
        <p:txBody>
          <a:bodyPr>
            <a:normAutofit lnSpcReduction="10000"/>
          </a:bodyPr>
          <a:lstStyle/>
          <a:p>
            <a:r>
              <a:rPr lang="en-US" dirty="0"/>
              <a:t>The human genome includes : Regulatory regions</a:t>
            </a:r>
          </a:p>
          <a:p>
            <a:pPr marL="914400" lvl="1" indent="-457200">
              <a:buFont typeface="+mj-lt"/>
              <a:buAutoNum type="arabicPeriod" startAt="3"/>
            </a:pPr>
            <a:r>
              <a:rPr lang="en-US" dirty="0"/>
              <a:t>Other regions contain binding sites for ligands responsible for regulation of transcription. In assessing the total amount of the genome dedicated to control, one would need to include both the regulatory sites themselves, and all the proteins and RNAs encoded that have regulatory functions, arguably including receptors</a:t>
            </a:r>
          </a:p>
          <a:p>
            <a:r>
              <a:rPr lang="en-US" dirty="0"/>
              <a:t>The human genome includes : Repetitive elements</a:t>
            </a:r>
          </a:p>
          <a:p>
            <a:pPr marL="914400" lvl="1" indent="-457200">
              <a:buFont typeface="+mj-lt"/>
              <a:buAutoNum type="arabicPeriod" startAt="4"/>
            </a:pPr>
            <a:r>
              <a:rPr lang="en-US" dirty="0"/>
              <a:t>Repetitive elements of unknown function account for surprisingly large fractions of our genomes. Long and Short Interspersed Elements (LINES and SINES) account for 21% and 13% of the genome. Even more-highly repeated sequences – minisatellites and microsatellites – may appear as tens or even hundreds of thousands of copies, in aggregate amounting to 15% of the genome.</a:t>
            </a:r>
          </a:p>
          <a:p>
            <a:pPr marL="914400" lvl="1" indent="-457200">
              <a:buFont typeface="+mj-lt"/>
              <a:buAutoNum type="arabicPeriod" startAt="3"/>
            </a:pPr>
            <a:endParaRPr lang="en-US" dirty="0"/>
          </a:p>
          <a:p>
            <a:pPr marL="457200" indent="-457200">
              <a:buFont typeface="+mj-lt"/>
              <a:buAutoNum type="arabicPeriod" startAt="3"/>
            </a:pPr>
            <a:endParaRPr lang="en-US" dirty="0"/>
          </a:p>
        </p:txBody>
      </p:sp>
    </p:spTree>
    <p:extLst>
      <p:ext uri="{BB962C8B-B14F-4D97-AF65-F5344CB8AC3E}">
        <p14:creationId xmlns:p14="http://schemas.microsoft.com/office/powerpoint/2010/main" val="42783283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8F70954B-0748-432D-9B88-78F8BC547448}"/>
              </a:ext>
            </a:extLst>
          </p:cNvPr>
          <p:cNvSpPr/>
          <p:nvPr/>
        </p:nvSpPr>
        <p:spPr>
          <a:xfrm>
            <a:off x="1921933" y="-76200"/>
            <a:ext cx="8373534" cy="6934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5B6BF5-4A94-4C9A-AEF0-CE936BECD6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4E3A330-523C-4AF2-8936-F0DA44A26135}"/>
              </a:ext>
            </a:extLst>
          </p:cNvPr>
          <p:cNvSpPr>
            <a:spLocks noGrp="1"/>
          </p:cNvSpPr>
          <p:nvPr>
            <p:ph idx="1"/>
          </p:nvPr>
        </p:nvSpPr>
        <p:spPr/>
        <p:txBody>
          <a:bodyPr/>
          <a:lstStyle/>
          <a:p>
            <a:endParaRPr lang="en-US"/>
          </a:p>
        </p:txBody>
      </p:sp>
      <p:pic>
        <p:nvPicPr>
          <p:cNvPr id="1028" name="Picture 4">
            <a:extLst>
              <a:ext uri="{FF2B5EF4-FFF2-40B4-BE49-F238E27FC236}">
                <a16:creationId xmlns:a16="http://schemas.microsoft.com/office/drawing/2014/main" xmlns="" id="{5EA02D46-4299-47A7-BCD8-9EE65D8F8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0"/>
            <a:ext cx="8178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0694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1007E-B4F9-495A-ADCF-B24A8FF41820}"/>
              </a:ext>
            </a:extLst>
          </p:cNvPr>
          <p:cNvSpPr>
            <a:spLocks noGrp="1"/>
          </p:cNvSpPr>
          <p:nvPr>
            <p:ph type="title"/>
          </p:nvPr>
        </p:nvSpPr>
        <p:spPr/>
        <p:txBody>
          <a:bodyPr/>
          <a:lstStyle/>
          <a:p>
            <a:r>
              <a:rPr lang="en-US" dirty="0"/>
              <a:t>Structural and functional genomics</a:t>
            </a:r>
          </a:p>
        </p:txBody>
      </p:sp>
      <p:sp>
        <p:nvSpPr>
          <p:cNvPr id="3" name="Content Placeholder 2">
            <a:extLst>
              <a:ext uri="{FF2B5EF4-FFF2-40B4-BE49-F238E27FC236}">
                <a16:creationId xmlns:a16="http://schemas.microsoft.com/office/drawing/2014/main" xmlns="" id="{8C6B1759-61F4-473D-8AED-B5E710FA0BBB}"/>
              </a:ext>
            </a:extLst>
          </p:cNvPr>
          <p:cNvSpPr>
            <a:spLocks noGrp="1"/>
          </p:cNvSpPr>
          <p:nvPr>
            <p:ph idx="1"/>
          </p:nvPr>
        </p:nvSpPr>
        <p:spPr/>
        <p:txBody>
          <a:bodyPr>
            <a:normAutofit/>
          </a:bodyPr>
          <a:lstStyle/>
          <a:p>
            <a:r>
              <a:rPr lang="en-US" dirty="0"/>
              <a:t>Genomic study can be tentatively divided into structural genomics and functional genomics. </a:t>
            </a:r>
          </a:p>
          <a:p>
            <a:r>
              <a:rPr lang="en-US" dirty="0"/>
              <a:t>Structural genomics refers to the initial phase of genome analysis, which includes construction of genetic and physical maps of a genome, identification of genes, annotation of gene features, and comparison of genome structures.</a:t>
            </a:r>
          </a:p>
          <a:p>
            <a:r>
              <a:rPr lang="en-US" dirty="0"/>
              <a:t>Functional genomics refers to the analysis of global gene expression and gene functions in a genome.</a:t>
            </a:r>
          </a:p>
          <a:p>
            <a:endParaRPr lang="en-US" dirty="0"/>
          </a:p>
        </p:txBody>
      </p:sp>
    </p:spTree>
    <p:extLst>
      <p:ext uri="{BB962C8B-B14F-4D97-AF65-F5344CB8AC3E}">
        <p14:creationId xmlns:p14="http://schemas.microsoft.com/office/powerpoint/2010/main" val="29122924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C8773-815F-4158-B2E1-22E2FEC60E33}"/>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9768C4FC-4808-4B6B-9322-2AF6ABFD454B}"/>
              </a:ext>
            </a:extLst>
          </p:cNvPr>
          <p:cNvSpPr>
            <a:spLocks noGrp="1"/>
          </p:cNvSpPr>
          <p:nvPr>
            <p:ph idx="1"/>
          </p:nvPr>
        </p:nvSpPr>
        <p:spPr/>
        <p:txBody>
          <a:bodyPr>
            <a:normAutofit fontScale="92500"/>
          </a:bodyPr>
          <a:lstStyle/>
          <a:p>
            <a:r>
              <a:rPr lang="en-US" dirty="0"/>
              <a:t>Genome mapping is an important tool/process for assigning/locating of a specific gene to particular region of a chromosome and determining the location of and relative distances between genes on the chromosome.</a:t>
            </a:r>
          </a:p>
          <a:p>
            <a:r>
              <a:rPr lang="en-US" dirty="0"/>
              <a:t>Genome mapping is used to identify and record the location of genes and the distances between genes on a chromosome.</a:t>
            </a:r>
          </a:p>
          <a:p>
            <a:r>
              <a:rPr lang="en-US" dirty="0"/>
              <a:t>A genome map highlights the key ‘landmarks’ in an organism’s genome.</a:t>
            </a:r>
          </a:p>
          <a:p>
            <a:r>
              <a:rPr lang="en-US" dirty="0"/>
              <a:t>The landmarks on a genome map may include short DNA sequences, regulatory sites that turn genes on and off or the genes themselves.</a:t>
            </a:r>
          </a:p>
          <a:p>
            <a:r>
              <a:rPr lang="en-US" dirty="0"/>
              <a:t>Genome mapping provided the basis for whole genome sequencing and the Human Genome Project.</a:t>
            </a:r>
          </a:p>
          <a:p>
            <a:endParaRPr lang="en-US" dirty="0"/>
          </a:p>
        </p:txBody>
      </p:sp>
    </p:spTree>
    <p:extLst>
      <p:ext uri="{BB962C8B-B14F-4D97-AF65-F5344CB8AC3E}">
        <p14:creationId xmlns:p14="http://schemas.microsoft.com/office/powerpoint/2010/main" val="186361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AD903-4AB7-4023-8B5E-92453004752B}"/>
              </a:ext>
            </a:extLst>
          </p:cNvPr>
          <p:cNvSpPr>
            <a:spLocks noGrp="1"/>
          </p:cNvSpPr>
          <p:nvPr>
            <p:ph type="title"/>
          </p:nvPr>
        </p:nvSpPr>
        <p:spPr/>
        <p:txBody>
          <a:bodyPr/>
          <a:lstStyle/>
          <a:p>
            <a:r>
              <a:rPr lang="en-US" dirty="0"/>
              <a:t>Goals of Bioinformatics</a:t>
            </a:r>
          </a:p>
        </p:txBody>
      </p:sp>
      <p:sp>
        <p:nvSpPr>
          <p:cNvPr id="3" name="Content Placeholder 2">
            <a:extLst>
              <a:ext uri="{FF2B5EF4-FFF2-40B4-BE49-F238E27FC236}">
                <a16:creationId xmlns:a16="http://schemas.microsoft.com/office/drawing/2014/main" xmlns="" id="{C13D857E-67AC-4B19-A9B9-10D1678EAC9A}"/>
              </a:ext>
            </a:extLst>
          </p:cNvPr>
          <p:cNvSpPr>
            <a:spLocks noGrp="1"/>
          </p:cNvSpPr>
          <p:nvPr>
            <p:ph idx="1"/>
          </p:nvPr>
        </p:nvSpPr>
        <p:spPr>
          <a:xfrm>
            <a:off x="838200" y="1825625"/>
            <a:ext cx="7154333" cy="4351338"/>
          </a:xfrm>
        </p:spPr>
        <p:txBody>
          <a:bodyPr>
            <a:normAutofit fontScale="92500" lnSpcReduction="10000"/>
          </a:bodyPr>
          <a:lstStyle/>
          <a:p>
            <a:r>
              <a:rPr lang="en-US" dirty="0"/>
              <a:t>Due to this enormous amount of data, scientists have started contemplating new data driven goals:</a:t>
            </a:r>
          </a:p>
          <a:p>
            <a:pPr lvl="1"/>
            <a:r>
              <a:rPr lang="en-US" dirty="0"/>
              <a:t>to integrate the data on the different aspects of the life of a cell or organism into a ‘systems’ description of its structure and dynamics; </a:t>
            </a:r>
          </a:p>
          <a:p>
            <a:pPr lvl="1"/>
            <a:r>
              <a:rPr lang="en-US" dirty="0"/>
              <a:t>to use data on contemporary organisms as a basis for travel backward and forward in time: back to deduce events in evolutionary history, forward to achieve greater deliberate scientific modification of biological systems;</a:t>
            </a:r>
          </a:p>
          <a:p>
            <a:pPr lvl="1"/>
            <a:r>
              <a:rPr lang="en-US" dirty="0"/>
              <a:t>to support applications to medicine, agriculture, and technology. </a:t>
            </a:r>
          </a:p>
          <a:p>
            <a:endParaRPr lang="en-US" dirty="0"/>
          </a:p>
        </p:txBody>
      </p:sp>
      <p:pic>
        <p:nvPicPr>
          <p:cNvPr id="4" name="Picture 3">
            <a:extLst>
              <a:ext uri="{FF2B5EF4-FFF2-40B4-BE49-F238E27FC236}">
                <a16:creationId xmlns:a16="http://schemas.microsoft.com/office/drawing/2014/main" xmlns="" id="{97A28466-3275-4695-9B99-082D0CF01E2E}"/>
              </a:ext>
            </a:extLst>
          </p:cNvPr>
          <p:cNvPicPr>
            <a:picLocks noChangeAspect="1"/>
          </p:cNvPicPr>
          <p:nvPr/>
        </p:nvPicPr>
        <p:blipFill>
          <a:blip r:embed="rId2"/>
          <a:stretch>
            <a:fillRect/>
          </a:stretch>
        </p:blipFill>
        <p:spPr>
          <a:xfrm>
            <a:off x="7889406" y="1625600"/>
            <a:ext cx="4302594" cy="2887133"/>
          </a:xfrm>
          <a:prstGeom prst="rect">
            <a:avLst/>
          </a:prstGeom>
        </p:spPr>
      </p:pic>
    </p:spTree>
    <p:extLst>
      <p:ext uri="{BB962C8B-B14F-4D97-AF65-F5344CB8AC3E}">
        <p14:creationId xmlns:p14="http://schemas.microsoft.com/office/powerpoint/2010/main" val="22265539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a:xfrm>
            <a:off x="838200" y="1825624"/>
            <a:ext cx="10515600" cy="4829175"/>
          </a:xfrm>
        </p:spPr>
        <p:txBody>
          <a:bodyPr>
            <a:normAutofit fontScale="85000" lnSpcReduction="20000"/>
          </a:bodyPr>
          <a:lstStyle/>
          <a:p>
            <a:r>
              <a:rPr lang="en-US" dirty="0"/>
              <a:t>A few years ago, only a handful of ready-made maps of the human genome existed, and these were low-resolution maps of small areas. </a:t>
            </a:r>
          </a:p>
          <a:p>
            <a:r>
              <a:rPr lang="en-US" dirty="0"/>
              <a:t>Biomedical researchers wishing to localize and clone a disease gene were forced, by and large, to map their region of interest, a time-consuming and painstaking process. </a:t>
            </a:r>
          </a:p>
          <a:p>
            <a:r>
              <a:rPr lang="en-US" dirty="0"/>
              <a:t>This situation has changed dramatically in recent years, and there are now high-quality genome-wide maps of several different types containing tens of thousands of DNA markers. </a:t>
            </a:r>
          </a:p>
          <a:p>
            <a:r>
              <a:rPr lang="en-US" dirty="0"/>
              <a:t>With the availability of a finished human sequence, most efforts to construct genomic maps came to a halt; however, integrated maps, genome catalogues, and comprehensive databases linking positional and functional genomic data became even more valuable. </a:t>
            </a:r>
          </a:p>
          <a:p>
            <a:r>
              <a:rPr lang="en-US" dirty="0"/>
              <a:t>By taking advantage of the available maps and DNA sequence, a researcher can, in many cases, focus in on a candidate region by searching public mapping databases in a matter of hours rather than by performing laboratory experiments over a course of months.</a:t>
            </a:r>
          </a:p>
          <a:p>
            <a:endParaRPr lang="en-US" dirty="0"/>
          </a:p>
        </p:txBody>
      </p:sp>
    </p:spTree>
    <p:extLst>
      <p:ext uri="{BB962C8B-B14F-4D97-AF65-F5344CB8AC3E}">
        <p14:creationId xmlns:p14="http://schemas.microsoft.com/office/powerpoint/2010/main" val="1590438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a:xfrm>
            <a:off x="838200" y="1825625"/>
            <a:ext cx="10515600" cy="4736042"/>
          </a:xfrm>
        </p:spPr>
        <p:txBody>
          <a:bodyPr>
            <a:normAutofit/>
          </a:bodyPr>
          <a:lstStyle/>
          <a:p>
            <a:r>
              <a:rPr lang="en-US" dirty="0"/>
              <a:t>Different types of genome mapping</a:t>
            </a:r>
          </a:p>
          <a:p>
            <a:pPr lvl="1"/>
            <a:r>
              <a:rPr lang="en-US" dirty="0"/>
              <a:t>There are two distinctive types of "Maps" used in the field of genome mapping: genetic maps and physical maps. </a:t>
            </a:r>
          </a:p>
          <a:p>
            <a:pPr lvl="1"/>
            <a:r>
              <a:rPr lang="en-US" dirty="0"/>
              <a:t>Both maps are a collection of genetic markers and gene loci.</a:t>
            </a:r>
          </a:p>
          <a:p>
            <a:pPr lvl="1"/>
            <a:r>
              <a:rPr lang="en-US" dirty="0"/>
              <a:t>However, genetic maps' distances are based on the genetic linkage information, i.e., how genetic information is shuffled between chromosomes or between different regions in the same chromosome during meiosis.</a:t>
            </a:r>
          </a:p>
          <a:p>
            <a:pPr lvl="1"/>
            <a:r>
              <a:rPr lang="en-US" dirty="0"/>
              <a:t>And physical maps use actual physical distances usually measured in number of base pairs.</a:t>
            </a:r>
          </a:p>
          <a:p>
            <a:pPr lvl="1"/>
            <a:r>
              <a:rPr lang="en-US" dirty="0"/>
              <a:t>While the physical map could be a more "accurate" representation of the genome, genetic maps often offer insights into the nature of different regions of the chromosome.</a:t>
            </a:r>
          </a:p>
          <a:p>
            <a:pPr lvl="1"/>
            <a:endParaRPr lang="en-US" dirty="0"/>
          </a:p>
        </p:txBody>
      </p:sp>
    </p:spTree>
    <p:extLst>
      <p:ext uri="{BB962C8B-B14F-4D97-AF65-F5344CB8AC3E}">
        <p14:creationId xmlns:p14="http://schemas.microsoft.com/office/powerpoint/2010/main" val="4149173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F6F051A-D0AC-4F3E-8D31-4720D7D8EC22}"/>
              </a:ext>
            </a:extLst>
          </p:cNvPr>
          <p:cNvPicPr>
            <a:picLocks noChangeAspect="1"/>
          </p:cNvPicPr>
          <p:nvPr/>
        </p:nvPicPr>
        <p:blipFill>
          <a:blip r:embed="rId2"/>
          <a:stretch>
            <a:fillRect/>
          </a:stretch>
        </p:blipFill>
        <p:spPr>
          <a:xfrm>
            <a:off x="883832" y="1942882"/>
            <a:ext cx="10424335" cy="4234081"/>
          </a:xfrm>
          <a:prstGeom prst="rect">
            <a:avLst/>
          </a:prstGeom>
        </p:spPr>
      </p:pic>
    </p:spTree>
    <p:extLst>
      <p:ext uri="{BB962C8B-B14F-4D97-AF65-F5344CB8AC3E}">
        <p14:creationId xmlns:p14="http://schemas.microsoft.com/office/powerpoint/2010/main" val="3660271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normAutofit/>
          </a:bodyPr>
          <a:lstStyle/>
          <a:p>
            <a:r>
              <a:rPr lang="en-US" dirty="0"/>
              <a:t>Genetic Map</a:t>
            </a:r>
          </a:p>
          <a:p>
            <a:pPr lvl="1"/>
            <a:r>
              <a:rPr lang="en-US" dirty="0"/>
              <a:t>Genetic mapping refers to the determination  of the relative positions of genes on a DNA  molecule (chromosome or plasmid) and of their distance between them. </a:t>
            </a:r>
          </a:p>
          <a:p>
            <a:pPr lvl="1"/>
            <a:r>
              <a:rPr lang="en-US" dirty="0"/>
              <a:t>Genetic map indicates the position and relative genetic distances between markers along chromosomes.</a:t>
            </a:r>
          </a:p>
          <a:p>
            <a:pPr lvl="1"/>
            <a:r>
              <a:rPr lang="en-US" dirty="0"/>
              <a:t>Genetic mapping uses the Mendelian principles of segregation and recombination to determine the relative proximity of DNA markers along the chromosomes of an organism.</a:t>
            </a:r>
          </a:p>
          <a:p>
            <a:pPr lvl="1"/>
            <a:r>
              <a:rPr lang="en-US" dirty="0"/>
              <a:t>The first genetic map was published in 1911  by T. H. Morgan and his student, Alfred Sturtevant, who showed the locations of 6 sex-linked genes on a fruit fly chromosome.</a:t>
            </a:r>
          </a:p>
          <a:p>
            <a:endParaRPr lang="en-US" dirty="0"/>
          </a:p>
        </p:txBody>
      </p:sp>
    </p:spTree>
    <p:extLst>
      <p:ext uri="{BB962C8B-B14F-4D97-AF65-F5344CB8AC3E}">
        <p14:creationId xmlns:p14="http://schemas.microsoft.com/office/powerpoint/2010/main" val="41728752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lstStyle/>
          <a:p>
            <a:r>
              <a:rPr lang="en-US" dirty="0"/>
              <a:t>Genetic Map</a:t>
            </a:r>
          </a:p>
          <a:p>
            <a:endParaRPr lang="en-US" dirty="0"/>
          </a:p>
        </p:txBody>
      </p:sp>
      <p:pic>
        <p:nvPicPr>
          <p:cNvPr id="1026" name="Picture 2" descr="Fruit Fly Genetic Map - LabXchange">
            <a:extLst>
              <a:ext uri="{FF2B5EF4-FFF2-40B4-BE49-F238E27FC236}">
                <a16:creationId xmlns:a16="http://schemas.microsoft.com/office/drawing/2014/main" xmlns="" id="{DE4BD7B8-53FE-4412-83A3-ADF198D10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037" y="0"/>
            <a:ext cx="6811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57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85D07-00E2-4367-89D6-6717B2D4CE5F}"/>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6EB64DB5-773F-4699-B076-7098676C0D8D}"/>
              </a:ext>
            </a:extLst>
          </p:cNvPr>
          <p:cNvSpPr>
            <a:spLocks noGrp="1"/>
          </p:cNvSpPr>
          <p:nvPr>
            <p:ph idx="1"/>
          </p:nvPr>
        </p:nvSpPr>
        <p:spPr/>
        <p:txBody>
          <a:bodyPr/>
          <a:lstStyle/>
          <a:p>
            <a:r>
              <a:rPr lang="en-US" dirty="0"/>
              <a:t>Genetic Map</a:t>
            </a:r>
          </a:p>
          <a:p>
            <a:endParaRPr lang="en-US" dirty="0"/>
          </a:p>
        </p:txBody>
      </p:sp>
      <p:pic>
        <p:nvPicPr>
          <p:cNvPr id="2054" name="Picture 6" descr="Genetic linkage &amp; mapping (article) | Khan Academy">
            <a:extLst>
              <a:ext uri="{FF2B5EF4-FFF2-40B4-BE49-F238E27FC236}">
                <a16:creationId xmlns:a16="http://schemas.microsoft.com/office/drawing/2014/main" xmlns="" id="{5F75979B-38C6-44E5-9129-03929494A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316" y="2858558"/>
            <a:ext cx="8083574" cy="3906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7871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normAutofit/>
          </a:bodyPr>
          <a:lstStyle/>
          <a:p>
            <a:r>
              <a:rPr lang="en-US" dirty="0"/>
              <a:t>Genetic Map</a:t>
            </a:r>
          </a:p>
          <a:p>
            <a:pPr lvl="1"/>
            <a:r>
              <a:rPr lang="en-US" dirty="0"/>
              <a:t>New markers for better genetic maps.</a:t>
            </a:r>
          </a:p>
          <a:p>
            <a:pPr lvl="1"/>
            <a:r>
              <a:rPr lang="en-US" dirty="0"/>
              <a:t>To produce a genetic map, researchers collect blood or tissue samples from members of a family, some of whom have a certain disease or characteristic.</a:t>
            </a:r>
          </a:p>
          <a:p>
            <a:pPr lvl="1"/>
            <a:r>
              <a:rPr lang="en-US" dirty="0"/>
              <a:t>The researchers then isolate the DNA from samples taken from each individual and closely examine it to find unique patterns in the DNA of those individuals with the disease/characteristic, that aren’t present in the DNA of the individuals who don’t have the disease/characteristic.</a:t>
            </a:r>
          </a:p>
          <a:p>
            <a:pPr lvl="1"/>
            <a:r>
              <a:rPr lang="en-US" dirty="0"/>
              <a:t>These are referred to as markers and are extremely valuable for tracking inheritance of characteristics or diseases through several generations of a family.</a:t>
            </a:r>
          </a:p>
          <a:p>
            <a:pPr lvl="1"/>
            <a:endParaRPr lang="en-US" b="1" dirty="0"/>
          </a:p>
        </p:txBody>
      </p:sp>
    </p:spTree>
    <p:extLst>
      <p:ext uri="{BB962C8B-B14F-4D97-AF65-F5344CB8AC3E}">
        <p14:creationId xmlns:p14="http://schemas.microsoft.com/office/powerpoint/2010/main" val="3709824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a:xfrm>
            <a:off x="838200" y="1825624"/>
            <a:ext cx="10515600" cy="4752975"/>
          </a:xfrm>
        </p:spPr>
        <p:txBody>
          <a:bodyPr>
            <a:normAutofit/>
          </a:bodyPr>
          <a:lstStyle/>
          <a:p>
            <a:r>
              <a:rPr lang="en-US" dirty="0"/>
              <a:t>Genetic Map</a:t>
            </a:r>
          </a:p>
          <a:p>
            <a:pPr lvl="1"/>
            <a:r>
              <a:rPr lang="en-US" dirty="0"/>
              <a:t>If a particular gene is close to a DNA marker on the chromosome, it is more likely that the gene and marker will stay together during the recombination process and are therefore more likely to be passed down along the family line (inherited) together.</a:t>
            </a:r>
          </a:p>
          <a:p>
            <a:pPr lvl="1"/>
            <a:r>
              <a:rPr lang="en-US" dirty="0"/>
              <a:t>In the same way, if a DNA marker and gene are frequently separated by the recombination process it suggests that they are far apart on the chromosome and are less likely to be inherited together.</a:t>
            </a:r>
          </a:p>
          <a:p>
            <a:pPr lvl="1"/>
            <a:r>
              <a:rPr lang="en-US" dirty="0"/>
              <a:t>The more DNA markers there are on a genetic map the more likely it is that one of them will be located close to the disease or trait-associated gene. </a:t>
            </a:r>
          </a:p>
          <a:p>
            <a:pPr lvl="1"/>
            <a:r>
              <a:rPr lang="en-US" dirty="0"/>
              <a:t>While genetic maps are good at giving the bigger picture, they have limited accuracy and therefore need to be supplemented with further information gained from other mapping techniques, such as physical mapping.</a:t>
            </a:r>
          </a:p>
          <a:p>
            <a:pPr lvl="1"/>
            <a:endParaRPr lang="en-US" dirty="0"/>
          </a:p>
        </p:txBody>
      </p:sp>
    </p:spTree>
    <p:extLst>
      <p:ext uri="{BB962C8B-B14F-4D97-AF65-F5344CB8AC3E}">
        <p14:creationId xmlns:p14="http://schemas.microsoft.com/office/powerpoint/2010/main" val="18720415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AD3A1-567D-4589-B22D-551FA8C00E5F}"/>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51391F0A-C300-40FA-A85D-5F6DEED947C9}"/>
              </a:ext>
            </a:extLst>
          </p:cNvPr>
          <p:cNvSpPr>
            <a:spLocks noGrp="1"/>
          </p:cNvSpPr>
          <p:nvPr>
            <p:ph idx="1"/>
          </p:nvPr>
        </p:nvSpPr>
        <p:spPr/>
        <p:txBody>
          <a:bodyPr/>
          <a:lstStyle/>
          <a:p>
            <a:r>
              <a:rPr lang="en-US" dirty="0"/>
              <a:t>Genetic Map</a:t>
            </a:r>
          </a:p>
          <a:p>
            <a:pPr lvl="1"/>
            <a:r>
              <a:rPr lang="en-US" dirty="0"/>
              <a:t>Markers used are:</a:t>
            </a:r>
          </a:p>
          <a:p>
            <a:pPr lvl="2"/>
            <a:r>
              <a:rPr lang="en-US" dirty="0"/>
              <a:t>hybridization-based markers : </a:t>
            </a:r>
          </a:p>
          <a:p>
            <a:pPr lvl="3"/>
            <a:r>
              <a:rPr lang="en-US" dirty="0"/>
              <a:t>DNA profiles are visualized by hybridizing to a labeled probe </a:t>
            </a:r>
          </a:p>
          <a:p>
            <a:pPr lvl="4"/>
            <a:r>
              <a:rPr lang="en-US" dirty="0"/>
              <a:t>RFLP : Restriction fragment length polymorphism</a:t>
            </a:r>
          </a:p>
          <a:p>
            <a:pPr lvl="2"/>
            <a:r>
              <a:rPr lang="en-US" dirty="0"/>
              <a:t>polymerase chain reaction (PCR)-based markers : </a:t>
            </a:r>
          </a:p>
          <a:p>
            <a:pPr lvl="3"/>
            <a:r>
              <a:rPr lang="en-US" dirty="0"/>
              <a:t>In vitro amplification of  particular DNA sequences </a:t>
            </a:r>
          </a:p>
          <a:p>
            <a:pPr lvl="4"/>
            <a:r>
              <a:rPr lang="en-US" dirty="0"/>
              <a:t>RAPD : Random amplification of polymorphic DNA</a:t>
            </a:r>
          </a:p>
          <a:p>
            <a:pPr lvl="4"/>
            <a:r>
              <a:rPr lang="en-US" dirty="0"/>
              <a:t>Amplified fragment length polymorphism (AFLP)</a:t>
            </a:r>
          </a:p>
          <a:p>
            <a:pPr lvl="4"/>
            <a:r>
              <a:rPr lang="en-US" dirty="0"/>
              <a:t>Simple Sequence Length Polymorphisms (SSLPs)</a:t>
            </a:r>
          </a:p>
          <a:p>
            <a:pPr lvl="5"/>
            <a:r>
              <a:rPr lang="en-US" dirty="0"/>
              <a:t>Minisatellites : Up to 25 bp repeat unit size - SSRs</a:t>
            </a:r>
          </a:p>
          <a:p>
            <a:pPr lvl="5"/>
            <a:r>
              <a:rPr lang="en-US" dirty="0"/>
              <a:t>Microsatellites : 2-6 bp repeat unit size - VNTRs</a:t>
            </a:r>
          </a:p>
          <a:p>
            <a:pPr lvl="8"/>
            <a:endParaRPr lang="en-US" dirty="0"/>
          </a:p>
          <a:p>
            <a:pPr lvl="2"/>
            <a:endParaRPr lang="en-US" dirty="0"/>
          </a:p>
          <a:p>
            <a:pPr lvl="2"/>
            <a:endParaRPr lang="en-US" dirty="0"/>
          </a:p>
        </p:txBody>
      </p:sp>
      <p:pic>
        <p:nvPicPr>
          <p:cNvPr id="4" name="Picture 2" descr="Restriction fragment length polymorphism - Wikipedia">
            <a:extLst>
              <a:ext uri="{FF2B5EF4-FFF2-40B4-BE49-F238E27FC236}">
                <a16:creationId xmlns:a16="http://schemas.microsoft.com/office/drawing/2014/main" xmlns="" id="{3224959D-F75C-481B-A972-A63433371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0"/>
            <a:ext cx="34290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xmlns="" id="{6CB2D371-AC6F-4D42-84D8-B6DE618C4539}"/>
              </a:ext>
            </a:extLst>
          </p:cNvPr>
          <p:cNvPicPr>
            <a:picLocks noChangeAspect="1" noChangeArrowheads="1"/>
          </p:cNvPicPr>
          <p:nvPr/>
        </p:nvPicPr>
        <p:blipFill>
          <a:blip r:embed="rId3" cstate="screen"/>
          <a:srcRect/>
          <a:stretch>
            <a:fillRect/>
          </a:stretch>
        </p:blipFill>
        <p:spPr bwMode="auto">
          <a:xfrm>
            <a:off x="8314267" y="2211469"/>
            <a:ext cx="3877733" cy="2435062"/>
          </a:xfrm>
          <a:prstGeom prst="rect">
            <a:avLst/>
          </a:prstGeom>
          <a:noFill/>
          <a:ln w="9525">
            <a:noFill/>
            <a:miter lim="800000"/>
            <a:headEnd/>
            <a:tailEnd/>
          </a:ln>
        </p:spPr>
      </p:pic>
      <p:pic>
        <p:nvPicPr>
          <p:cNvPr id="6" name="Picture 2" descr="10.2: Classification and Detection of Molecular Markers - Biology LibreTexts">
            <a:extLst>
              <a:ext uri="{FF2B5EF4-FFF2-40B4-BE49-F238E27FC236}">
                <a16:creationId xmlns:a16="http://schemas.microsoft.com/office/drawing/2014/main" xmlns="" id="{932D1CD2-DAA4-4F5A-B627-EA858E8F6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115" b="17650"/>
          <a:stretch/>
        </p:blipFill>
        <p:spPr bwMode="auto">
          <a:xfrm>
            <a:off x="7670800" y="5777746"/>
            <a:ext cx="4521200" cy="10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301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normAutofit/>
          </a:bodyPr>
          <a:lstStyle/>
          <a:p>
            <a:r>
              <a:rPr lang="en-US" dirty="0"/>
              <a:t>Physical Map</a:t>
            </a:r>
          </a:p>
          <a:p>
            <a:pPr lvl="1"/>
            <a:r>
              <a:rPr lang="en-US" dirty="0"/>
              <a:t>Physical mapping gives an estimation of the (physical) distance between specific known DNA sequences on a chromosome.</a:t>
            </a:r>
          </a:p>
          <a:p>
            <a:pPr lvl="1"/>
            <a:r>
              <a:rPr lang="en-US" dirty="0"/>
              <a:t>The distance between these known DNA sequences on a chromosome is expressed as the number of base pairs between them.</a:t>
            </a:r>
          </a:p>
          <a:p>
            <a:pPr lvl="1"/>
            <a:r>
              <a:rPr lang="en-US" dirty="0"/>
              <a:t>There are a several different techniques used for physical mapping. </a:t>
            </a:r>
          </a:p>
          <a:p>
            <a:pPr lvl="1"/>
            <a:r>
              <a:rPr lang="en-US" dirty="0"/>
              <a:t>These include:</a:t>
            </a:r>
          </a:p>
          <a:p>
            <a:pPr lvl="2"/>
            <a:r>
              <a:rPr lang="en-US" dirty="0"/>
              <a:t>Restriction mapping</a:t>
            </a:r>
          </a:p>
          <a:p>
            <a:pPr lvl="2"/>
            <a:r>
              <a:rPr lang="en-US" dirty="0"/>
              <a:t>Fluorescent in situ </a:t>
            </a:r>
            <a:r>
              <a:rPr lang="en-US" dirty="0" err="1"/>
              <a:t>hybridisation</a:t>
            </a:r>
            <a:r>
              <a:rPr lang="en-US" dirty="0"/>
              <a:t> (FISH) mapping</a:t>
            </a:r>
          </a:p>
          <a:p>
            <a:pPr lvl="2"/>
            <a:r>
              <a:rPr lang="en-US" dirty="0"/>
              <a:t>Sequence tagged site (STS) mapping.</a:t>
            </a:r>
          </a:p>
          <a:p>
            <a:pPr lvl="1"/>
            <a:endParaRPr lang="en-US" dirty="0"/>
          </a:p>
        </p:txBody>
      </p:sp>
    </p:spTree>
    <p:extLst>
      <p:ext uri="{BB962C8B-B14F-4D97-AF65-F5344CB8AC3E}">
        <p14:creationId xmlns:p14="http://schemas.microsoft.com/office/powerpoint/2010/main" val="31217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8A407-7798-48D5-A6F2-7396C3EC5424}"/>
              </a:ext>
            </a:extLst>
          </p:cNvPr>
          <p:cNvSpPr>
            <a:spLocks noGrp="1"/>
          </p:cNvSpPr>
          <p:nvPr>
            <p:ph type="title"/>
          </p:nvPr>
        </p:nvSpPr>
        <p:spPr/>
        <p:txBody>
          <a:bodyPr/>
          <a:lstStyle/>
          <a:p>
            <a:r>
              <a:rPr lang="en-US" dirty="0"/>
              <a:t>Application of Bioinformatics</a:t>
            </a:r>
          </a:p>
        </p:txBody>
      </p:sp>
      <p:sp>
        <p:nvSpPr>
          <p:cNvPr id="3" name="Content Placeholder 2">
            <a:extLst>
              <a:ext uri="{FF2B5EF4-FFF2-40B4-BE49-F238E27FC236}">
                <a16:creationId xmlns:a16="http://schemas.microsoft.com/office/drawing/2014/main" xmlns="" id="{910BB953-05B9-4B3C-B1DF-5749FAE44FE5}"/>
              </a:ext>
            </a:extLst>
          </p:cNvPr>
          <p:cNvSpPr>
            <a:spLocks noGrp="1"/>
          </p:cNvSpPr>
          <p:nvPr>
            <p:ph idx="1"/>
          </p:nvPr>
        </p:nvSpPr>
        <p:spPr/>
        <p:txBody>
          <a:bodyPr/>
          <a:lstStyle/>
          <a:p>
            <a:r>
              <a:rPr lang="en-US" dirty="0"/>
              <a:t>Use of this enormous amount of biological data can help us solve a variety of serious social problems:</a:t>
            </a:r>
          </a:p>
          <a:p>
            <a:pPr lvl="1"/>
            <a:r>
              <a:rPr lang="en-US" dirty="0"/>
              <a:t>Improvement of the health of humans, animals, and plants. Possible contributions include identifying lifestyles that prevent, or at least lower the risk of, disease, and treatment of illnesses when they do arise.</a:t>
            </a:r>
          </a:p>
          <a:p>
            <a:pPr lvl="1"/>
            <a:r>
              <a:rPr lang="en-US" dirty="0"/>
              <a:t>providing adequate nutrition to a growing population;</a:t>
            </a:r>
          </a:p>
          <a:p>
            <a:pPr lvl="1"/>
            <a:r>
              <a:rPr lang="en-US" dirty="0"/>
              <a:t>providing energy to run industries, transportation, communications, and personal appliances such as computers, telephones, music players, etc.;</a:t>
            </a:r>
          </a:p>
          <a:p>
            <a:pPr lvl="1"/>
            <a:r>
              <a:rPr lang="en-US" dirty="0"/>
              <a:t>development of novel materials; </a:t>
            </a:r>
          </a:p>
          <a:p>
            <a:pPr lvl="1"/>
            <a:r>
              <a:rPr lang="en-US" dirty="0"/>
              <a:t>guiding conservation efforts, especially the preservation of endangered species.</a:t>
            </a:r>
          </a:p>
        </p:txBody>
      </p:sp>
    </p:spTree>
    <p:extLst>
      <p:ext uri="{BB962C8B-B14F-4D97-AF65-F5344CB8AC3E}">
        <p14:creationId xmlns:p14="http://schemas.microsoft.com/office/powerpoint/2010/main" val="316092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normAutofit/>
          </a:bodyPr>
          <a:lstStyle/>
          <a:p>
            <a:r>
              <a:rPr lang="en-US" dirty="0"/>
              <a:t>Physical Map</a:t>
            </a:r>
          </a:p>
          <a:p>
            <a:pPr lvl="1"/>
            <a:r>
              <a:rPr lang="en-US" dirty="0"/>
              <a:t>Restriction mapping</a:t>
            </a:r>
          </a:p>
          <a:p>
            <a:pPr lvl="2"/>
            <a:r>
              <a:rPr lang="en-US" dirty="0"/>
              <a:t>This uses specific restriction enzymes to cut an unknown segment of DNA at short, known base sequences called restriction sites. </a:t>
            </a:r>
          </a:p>
          <a:p>
            <a:pPr lvl="2"/>
            <a:r>
              <a:rPr lang="en-US" dirty="0"/>
              <a:t>Restriction enzymes always cut DNA at a specific sequence of DNA (restriction site). </a:t>
            </a:r>
          </a:p>
          <a:p>
            <a:pPr lvl="2"/>
            <a:r>
              <a:rPr lang="en-US" dirty="0"/>
              <a:t>For example, the restriction enzyme </a:t>
            </a:r>
            <a:r>
              <a:rPr lang="en-US" dirty="0" err="1"/>
              <a:t>EcoRI</a:t>
            </a:r>
            <a:r>
              <a:rPr lang="en-US" dirty="0"/>
              <a:t> always cuts at the sequence GAATTC/CTTAAG. </a:t>
            </a:r>
          </a:p>
          <a:p>
            <a:pPr lvl="2"/>
            <a:r>
              <a:rPr lang="en-US" dirty="0"/>
              <a:t>A restriction map shows all the locations of that particular restriction site (GAATTC) throughout the genome. </a:t>
            </a:r>
          </a:p>
          <a:p>
            <a:pPr lvl="2"/>
            <a:r>
              <a:rPr lang="en-US" dirty="0"/>
              <a:t>A physical map is generated by aligning the different restriction maps along the chromosomes.</a:t>
            </a:r>
          </a:p>
          <a:p>
            <a:pPr lvl="1"/>
            <a:endParaRPr lang="en-US" dirty="0"/>
          </a:p>
        </p:txBody>
      </p:sp>
    </p:spTree>
    <p:extLst>
      <p:ext uri="{BB962C8B-B14F-4D97-AF65-F5344CB8AC3E}">
        <p14:creationId xmlns:p14="http://schemas.microsoft.com/office/powerpoint/2010/main" val="16235745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78128-E0AF-44E1-AD65-0C67B258D5D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8261A349-8E3C-4061-8CF4-5F669C293BE8}"/>
              </a:ext>
            </a:extLst>
          </p:cNvPr>
          <p:cNvSpPr>
            <a:spLocks noGrp="1"/>
          </p:cNvSpPr>
          <p:nvPr>
            <p:ph idx="1"/>
          </p:nvPr>
        </p:nvSpPr>
        <p:spPr/>
        <p:txBody>
          <a:bodyPr>
            <a:normAutofit/>
          </a:bodyPr>
          <a:lstStyle/>
          <a:p>
            <a:r>
              <a:rPr lang="en-US" dirty="0"/>
              <a:t>Physical Map</a:t>
            </a:r>
          </a:p>
          <a:p>
            <a:pPr lvl="1"/>
            <a:r>
              <a:rPr lang="en-US" dirty="0"/>
              <a:t>Fingerprint mapping</a:t>
            </a:r>
          </a:p>
          <a:p>
            <a:pPr lvl="2"/>
            <a:r>
              <a:rPr lang="en-US" dirty="0"/>
              <a:t>In fingerprint mapping the genome is broken into fragments which are then copied in bacterial cells. </a:t>
            </a:r>
          </a:p>
          <a:p>
            <a:pPr lvl="2"/>
            <a:r>
              <a:rPr lang="en-US" dirty="0"/>
              <a:t>The DNA copies (clones) are then cut by restriction enzymes and the lengths of the resulting fragments are estimated through electrophoresis. </a:t>
            </a:r>
          </a:p>
          <a:p>
            <a:pPr lvl="2"/>
            <a:r>
              <a:rPr lang="en-US" dirty="0"/>
              <a:t>A fingerprint map is constructed by comparing the patterns from all the fragments of DNA to find areas of similarity. Those with similar patterns are then grouped together to form a map.</a:t>
            </a:r>
          </a:p>
          <a:p>
            <a:pPr lvl="2"/>
            <a:r>
              <a:rPr lang="en-US" dirty="0"/>
              <a:t>Fingerprint mapping formed the basis to the sequencing of the human, mouse, zebrafish and pig genomes.</a:t>
            </a:r>
          </a:p>
        </p:txBody>
      </p:sp>
      <p:pic>
        <p:nvPicPr>
          <p:cNvPr id="5" name="Picture 4">
            <a:extLst>
              <a:ext uri="{FF2B5EF4-FFF2-40B4-BE49-F238E27FC236}">
                <a16:creationId xmlns:a16="http://schemas.microsoft.com/office/drawing/2014/main" xmlns="" id="{70B472D1-4358-48FE-8EC9-1D35BFCE45A1}"/>
              </a:ext>
            </a:extLst>
          </p:cNvPr>
          <p:cNvPicPr>
            <a:picLocks noChangeAspect="1"/>
          </p:cNvPicPr>
          <p:nvPr/>
        </p:nvPicPr>
        <p:blipFill>
          <a:blip r:embed="rId2"/>
          <a:stretch>
            <a:fillRect/>
          </a:stretch>
        </p:blipFill>
        <p:spPr>
          <a:xfrm>
            <a:off x="9380236" y="0"/>
            <a:ext cx="2811764" cy="2675467"/>
          </a:xfrm>
          <a:prstGeom prst="rect">
            <a:avLst/>
          </a:prstGeom>
        </p:spPr>
      </p:pic>
    </p:spTree>
    <p:extLst>
      <p:ext uri="{BB962C8B-B14F-4D97-AF65-F5344CB8AC3E}">
        <p14:creationId xmlns:p14="http://schemas.microsoft.com/office/powerpoint/2010/main" val="2363354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A51D3-BC14-466B-811A-2935B3DED14E}"/>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44950D06-52B0-4F5B-8379-719794A33B59}"/>
              </a:ext>
            </a:extLst>
          </p:cNvPr>
          <p:cNvSpPr>
            <a:spLocks noGrp="1"/>
          </p:cNvSpPr>
          <p:nvPr>
            <p:ph idx="1"/>
          </p:nvPr>
        </p:nvSpPr>
        <p:spPr/>
        <p:txBody>
          <a:bodyPr>
            <a:normAutofit/>
          </a:bodyPr>
          <a:lstStyle/>
          <a:p>
            <a:r>
              <a:rPr lang="en-US" dirty="0"/>
              <a:t>Physical Map</a:t>
            </a:r>
          </a:p>
          <a:p>
            <a:pPr lvl="1"/>
            <a:r>
              <a:rPr lang="en-US" dirty="0"/>
              <a:t>Optical mapping</a:t>
            </a:r>
          </a:p>
          <a:p>
            <a:pPr lvl="2"/>
            <a:r>
              <a:rPr lang="en-US" dirty="0"/>
              <a:t>Optical mapping is a technique for constructing ordered, genome-wide, high-resolution restriction maps from single, stained molecules of DNA, called "optical maps".</a:t>
            </a:r>
          </a:p>
          <a:p>
            <a:pPr lvl="2"/>
            <a:r>
              <a:rPr lang="en-US" dirty="0"/>
              <a:t>Optical mapping uses single molecules of DNA that are stretched and held in place on a slide. </a:t>
            </a:r>
          </a:p>
          <a:p>
            <a:pPr lvl="2"/>
            <a:r>
              <a:rPr lang="en-US" dirty="0"/>
              <a:t>Restriction enzymes are added to cut the DNA at specific points leaving gaps behind. </a:t>
            </a:r>
          </a:p>
          <a:p>
            <a:pPr lvl="2"/>
            <a:r>
              <a:rPr lang="en-US" dirty="0"/>
              <a:t>The fragments are then stained with dye and the gaps are visualized under a fluorescence microscope. </a:t>
            </a:r>
          </a:p>
          <a:p>
            <a:pPr lvl="2"/>
            <a:r>
              <a:rPr lang="en-US" dirty="0"/>
              <a:t>The intensity of the fluorescence is used to construct an optical map of single molecules. </a:t>
            </a:r>
          </a:p>
          <a:p>
            <a:pPr lvl="2"/>
            <a:r>
              <a:rPr lang="en-US" dirty="0"/>
              <a:t>These can then be combined and overlapped to give a global overview of the genome and aid with assembling a sequenced genome.</a:t>
            </a:r>
          </a:p>
        </p:txBody>
      </p:sp>
    </p:spTree>
    <p:extLst>
      <p:ext uri="{BB962C8B-B14F-4D97-AF65-F5344CB8AC3E}">
        <p14:creationId xmlns:p14="http://schemas.microsoft.com/office/powerpoint/2010/main" val="384948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A51D3-BC14-466B-811A-2935B3DED14E}"/>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44950D06-52B0-4F5B-8379-719794A33B59}"/>
              </a:ext>
            </a:extLst>
          </p:cNvPr>
          <p:cNvSpPr>
            <a:spLocks noGrp="1"/>
          </p:cNvSpPr>
          <p:nvPr>
            <p:ph idx="1"/>
          </p:nvPr>
        </p:nvSpPr>
        <p:spPr/>
        <p:txBody>
          <a:bodyPr>
            <a:normAutofit lnSpcReduction="10000"/>
          </a:bodyPr>
          <a:lstStyle/>
          <a:p>
            <a:r>
              <a:rPr lang="en-US" dirty="0"/>
              <a:t>Physical Map</a:t>
            </a:r>
          </a:p>
          <a:p>
            <a:pPr lvl="1"/>
            <a:r>
              <a:rPr lang="en-US" dirty="0"/>
              <a:t>Optical mapping</a:t>
            </a:r>
          </a:p>
          <a:p>
            <a:pPr lvl="2"/>
            <a:r>
              <a:rPr lang="en-US" dirty="0"/>
              <a:t>Genomic DNA is obtained from lysed cells, and randomly sheared to produce a "library" of large genomic molecules for optical mapping.</a:t>
            </a:r>
          </a:p>
          <a:p>
            <a:pPr lvl="2"/>
            <a:r>
              <a:rPr lang="en-US" dirty="0"/>
              <a:t>A single molecule of DNA is stretched (or elongated) and held in place on a slide under a fluorescent microscope due to charge interactions.</a:t>
            </a:r>
          </a:p>
          <a:p>
            <a:pPr lvl="2"/>
            <a:r>
              <a:rPr lang="en-US" dirty="0"/>
              <a:t>The DNA molecule is digested by added restriction enzymes, which cleave at specific digestion sites. The resulting molecule fragments remain attached to the surface. The fragment ends at the cleavage sites are drawn back (due to elasticity of linearized DNA), leaving gaps which are identifiable under the microscope.</a:t>
            </a:r>
          </a:p>
          <a:p>
            <a:pPr lvl="2"/>
            <a:r>
              <a:rPr lang="en-US" dirty="0"/>
              <a:t>DNA fragments stained with intercalating dye are visualized by fluorescence microscopy and are sized by measuring the integrated fluorescence intensity. This produces an optical map of single molecules.</a:t>
            </a:r>
          </a:p>
          <a:p>
            <a:pPr lvl="2"/>
            <a:r>
              <a:rPr lang="en-US" dirty="0"/>
              <a:t>Individual optical maps are combined to produce a consensus, genomic optical map.</a:t>
            </a:r>
          </a:p>
        </p:txBody>
      </p:sp>
    </p:spTree>
    <p:extLst>
      <p:ext uri="{BB962C8B-B14F-4D97-AF65-F5344CB8AC3E}">
        <p14:creationId xmlns:p14="http://schemas.microsoft.com/office/powerpoint/2010/main" val="2883748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A51D3-BC14-466B-811A-2935B3DED14E}"/>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44950D06-52B0-4F5B-8379-719794A33B59}"/>
              </a:ext>
            </a:extLst>
          </p:cNvPr>
          <p:cNvSpPr>
            <a:spLocks noGrp="1"/>
          </p:cNvSpPr>
          <p:nvPr>
            <p:ph idx="1"/>
          </p:nvPr>
        </p:nvSpPr>
        <p:spPr/>
        <p:txBody>
          <a:bodyPr/>
          <a:lstStyle/>
          <a:p>
            <a:r>
              <a:rPr lang="en-US" dirty="0"/>
              <a:t>Physical Map</a:t>
            </a:r>
          </a:p>
          <a:p>
            <a:pPr lvl="1"/>
            <a:r>
              <a:rPr lang="en-US" dirty="0"/>
              <a:t>Optical mapping</a:t>
            </a:r>
          </a:p>
          <a:p>
            <a:pPr lvl="1"/>
            <a:endParaRPr lang="en-US" dirty="0"/>
          </a:p>
        </p:txBody>
      </p:sp>
      <p:pic>
        <p:nvPicPr>
          <p:cNvPr id="5" name="Picture 4">
            <a:extLst>
              <a:ext uri="{FF2B5EF4-FFF2-40B4-BE49-F238E27FC236}">
                <a16:creationId xmlns:a16="http://schemas.microsoft.com/office/drawing/2014/main" xmlns="" id="{50C7F80A-0F28-4F51-9693-47E83337D1F5}"/>
              </a:ext>
            </a:extLst>
          </p:cNvPr>
          <p:cNvPicPr>
            <a:picLocks noChangeAspect="1"/>
          </p:cNvPicPr>
          <p:nvPr/>
        </p:nvPicPr>
        <p:blipFill>
          <a:blip r:embed="rId2"/>
          <a:stretch>
            <a:fillRect/>
          </a:stretch>
        </p:blipFill>
        <p:spPr>
          <a:xfrm>
            <a:off x="3716867" y="2589402"/>
            <a:ext cx="8475133" cy="4268598"/>
          </a:xfrm>
          <a:prstGeom prst="rect">
            <a:avLst/>
          </a:prstGeom>
        </p:spPr>
      </p:pic>
    </p:spTree>
    <p:extLst>
      <p:ext uri="{BB962C8B-B14F-4D97-AF65-F5344CB8AC3E}">
        <p14:creationId xmlns:p14="http://schemas.microsoft.com/office/powerpoint/2010/main" val="23109854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A51D3-BC14-466B-811A-2935B3DED14E}"/>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44950D06-52B0-4F5B-8379-719794A33B59}"/>
              </a:ext>
            </a:extLst>
          </p:cNvPr>
          <p:cNvSpPr>
            <a:spLocks noGrp="1"/>
          </p:cNvSpPr>
          <p:nvPr>
            <p:ph idx="1"/>
          </p:nvPr>
        </p:nvSpPr>
        <p:spPr/>
        <p:txBody>
          <a:bodyPr>
            <a:normAutofit/>
          </a:bodyPr>
          <a:lstStyle/>
          <a:p>
            <a:r>
              <a:rPr lang="en-US" dirty="0"/>
              <a:t>Physical Map</a:t>
            </a:r>
          </a:p>
          <a:p>
            <a:pPr lvl="1"/>
            <a:r>
              <a:rPr lang="en-US" dirty="0"/>
              <a:t>Fluorescent in situ </a:t>
            </a:r>
            <a:r>
              <a:rPr lang="en-US" dirty="0" err="1"/>
              <a:t>hybridisation</a:t>
            </a:r>
            <a:r>
              <a:rPr lang="en-US" dirty="0"/>
              <a:t> (FISH) mapping</a:t>
            </a:r>
          </a:p>
          <a:p>
            <a:pPr lvl="2"/>
            <a:r>
              <a:rPr lang="en-US" dirty="0"/>
              <a:t>This uses fluorescent probes to detect the location of DNA sequences on chromosomes. </a:t>
            </a:r>
          </a:p>
          <a:p>
            <a:pPr lvl="2"/>
            <a:r>
              <a:rPr lang="en-US" dirty="0"/>
              <a:t>First, the probes are prepared. </a:t>
            </a:r>
          </a:p>
          <a:p>
            <a:pPr lvl="2"/>
            <a:r>
              <a:rPr lang="en-US" dirty="0"/>
              <a:t>These are short sequences of single-stranded DNA, that match the DNA sequence that the scientist wants to find.</a:t>
            </a:r>
          </a:p>
          <a:p>
            <a:pPr lvl="2"/>
            <a:r>
              <a:rPr lang="en-US" dirty="0"/>
              <a:t>The probes are then labelled with fluorescent dye before being mixed with the chromosome DNA so that it can bind to a complementary strand of DNA on the chromosome.</a:t>
            </a:r>
          </a:p>
          <a:p>
            <a:pPr lvl="2"/>
            <a:r>
              <a:rPr lang="en-US" dirty="0"/>
              <a:t>The fluorescent tag allows the scientist to see the location of the DNA sequence on the chromosome.</a:t>
            </a:r>
          </a:p>
          <a:p>
            <a:pPr lvl="2"/>
            <a:endParaRPr lang="en-US" dirty="0"/>
          </a:p>
        </p:txBody>
      </p:sp>
      <p:pic>
        <p:nvPicPr>
          <p:cNvPr id="5" name="Picture 4">
            <a:extLst>
              <a:ext uri="{FF2B5EF4-FFF2-40B4-BE49-F238E27FC236}">
                <a16:creationId xmlns:a16="http://schemas.microsoft.com/office/drawing/2014/main" xmlns="" id="{A6A1EFE9-3E9B-4DEE-B039-AB0CE1260B11}"/>
              </a:ext>
            </a:extLst>
          </p:cNvPr>
          <p:cNvPicPr>
            <a:picLocks noChangeAspect="1"/>
          </p:cNvPicPr>
          <p:nvPr/>
        </p:nvPicPr>
        <p:blipFill>
          <a:blip r:embed="rId2"/>
          <a:stretch>
            <a:fillRect/>
          </a:stretch>
        </p:blipFill>
        <p:spPr>
          <a:xfrm>
            <a:off x="7831666" y="0"/>
            <a:ext cx="4360333" cy="2504191"/>
          </a:xfrm>
          <a:prstGeom prst="rect">
            <a:avLst/>
          </a:prstGeom>
        </p:spPr>
      </p:pic>
    </p:spTree>
    <p:extLst>
      <p:ext uri="{BB962C8B-B14F-4D97-AF65-F5344CB8AC3E}">
        <p14:creationId xmlns:p14="http://schemas.microsoft.com/office/powerpoint/2010/main" val="4137800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p:txBody>
          <a:bodyPr>
            <a:normAutofit/>
          </a:bodyPr>
          <a:lstStyle/>
          <a:p>
            <a:r>
              <a:rPr lang="en-US" dirty="0"/>
              <a:t>Physical Map</a:t>
            </a:r>
          </a:p>
          <a:p>
            <a:pPr lvl="1"/>
            <a:r>
              <a:rPr lang="en-US" dirty="0"/>
              <a:t>Sequence-tagged site (STS) mapping</a:t>
            </a:r>
          </a:p>
          <a:p>
            <a:pPr lvl="2"/>
            <a:r>
              <a:rPr lang="en-US" dirty="0"/>
              <a:t>A sequence-tagged site (or STS) is a short (200 to 500 base pair) DNA sequence that has a single occurrence in the genome and whose location and base sequence are known.</a:t>
            </a:r>
          </a:p>
          <a:p>
            <a:pPr lvl="2"/>
            <a:r>
              <a:rPr lang="en-US" dirty="0"/>
              <a:t>STSs can be easily detected by the polymerase chain reaction (PCR) using specific primers. </a:t>
            </a:r>
          </a:p>
          <a:p>
            <a:pPr lvl="2"/>
            <a:r>
              <a:rPr lang="en-US" dirty="0"/>
              <a:t>For this reason they are useful for constructing genetic and physical maps from sequence data reported from many different laboratories. </a:t>
            </a:r>
          </a:p>
          <a:p>
            <a:pPr lvl="2"/>
            <a:r>
              <a:rPr lang="en-US" dirty="0"/>
              <a:t>They serve as landmarks on the developing physical map of a genome.</a:t>
            </a:r>
          </a:p>
          <a:p>
            <a:pPr lvl="2"/>
            <a:r>
              <a:rPr lang="en-US" dirty="0"/>
              <a:t>When STS loci contain genetic polymorphisms (e.g. simple sequence length polymorphisms, SSLPs, single nucleotide polymorphisms), they become valuable genetic markers, i.e. loci which can be used to distinguish individuals.</a:t>
            </a:r>
          </a:p>
          <a:p>
            <a:pPr lvl="2"/>
            <a:r>
              <a:rPr lang="en-US" dirty="0"/>
              <a:t>They are used in shotgun sequencing, specifically to aid sequence assembly.</a:t>
            </a:r>
          </a:p>
          <a:p>
            <a:pPr lvl="2"/>
            <a:endParaRPr lang="en-US" dirty="0"/>
          </a:p>
        </p:txBody>
      </p:sp>
      <p:pic>
        <p:nvPicPr>
          <p:cNvPr id="5" name="Picture 4">
            <a:extLst>
              <a:ext uri="{FF2B5EF4-FFF2-40B4-BE49-F238E27FC236}">
                <a16:creationId xmlns:a16="http://schemas.microsoft.com/office/drawing/2014/main" xmlns="" id="{817592DB-48A6-4A25-8789-72873D08B419}"/>
              </a:ext>
            </a:extLst>
          </p:cNvPr>
          <p:cNvPicPr>
            <a:picLocks noChangeAspect="1"/>
          </p:cNvPicPr>
          <p:nvPr/>
        </p:nvPicPr>
        <p:blipFill>
          <a:blip r:embed="rId2"/>
          <a:stretch>
            <a:fillRect/>
          </a:stretch>
        </p:blipFill>
        <p:spPr>
          <a:xfrm>
            <a:off x="8057573" y="0"/>
            <a:ext cx="4134427" cy="2676899"/>
          </a:xfrm>
          <a:prstGeom prst="rect">
            <a:avLst/>
          </a:prstGeom>
        </p:spPr>
      </p:pic>
    </p:spTree>
    <p:extLst>
      <p:ext uri="{BB962C8B-B14F-4D97-AF65-F5344CB8AC3E}">
        <p14:creationId xmlns:p14="http://schemas.microsoft.com/office/powerpoint/2010/main" val="35091098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p:txBody>
          <a:bodyPr>
            <a:normAutofit/>
          </a:bodyPr>
          <a:lstStyle/>
          <a:p>
            <a:r>
              <a:rPr lang="en-US" dirty="0"/>
              <a:t>Physical Map</a:t>
            </a:r>
          </a:p>
          <a:p>
            <a:pPr lvl="1"/>
            <a:r>
              <a:rPr lang="en-US" dirty="0"/>
              <a:t>Sequence-tagged site (STS) mapping</a:t>
            </a:r>
          </a:p>
          <a:p>
            <a:pPr lvl="2"/>
            <a:r>
              <a:rPr lang="en-US" dirty="0"/>
              <a:t>STS mapping is shown for four STS sites on a single chromosome. </a:t>
            </a:r>
          </a:p>
          <a:p>
            <a:pPr lvl="2"/>
            <a:r>
              <a:rPr lang="en-US" dirty="0"/>
              <a:t>A variety of restriction enzyme digests are performed to cut the chromosome into fragments of many different sizes. </a:t>
            </a:r>
          </a:p>
          <a:p>
            <a:pPr lvl="2"/>
            <a:r>
              <a:rPr lang="en-US" dirty="0"/>
              <a:t>The number of times two STS sequences are found on the same fragment reveals how close the two markers are to each other. </a:t>
            </a:r>
          </a:p>
          <a:p>
            <a:pPr lvl="2"/>
            <a:r>
              <a:rPr lang="en-US" dirty="0"/>
              <a:t>In this example, the two purple STSs are found on the same fragment six times and must be close to each other on the chromosome. </a:t>
            </a:r>
          </a:p>
          <a:p>
            <a:pPr lvl="2"/>
            <a:r>
              <a:rPr lang="en-US" dirty="0"/>
              <a:t>The two green STSs are only found on the same fragment two times and are therefore further apart. </a:t>
            </a:r>
          </a:p>
          <a:p>
            <a:pPr lvl="2"/>
            <a:endParaRPr lang="en-US" dirty="0"/>
          </a:p>
        </p:txBody>
      </p:sp>
      <p:pic>
        <p:nvPicPr>
          <p:cNvPr id="5" name="Picture 4">
            <a:extLst>
              <a:ext uri="{FF2B5EF4-FFF2-40B4-BE49-F238E27FC236}">
                <a16:creationId xmlns:a16="http://schemas.microsoft.com/office/drawing/2014/main" xmlns="" id="{73D9490B-ACE9-4DA2-A8FA-9AA579964278}"/>
              </a:ext>
            </a:extLst>
          </p:cNvPr>
          <p:cNvPicPr>
            <a:picLocks noChangeAspect="1"/>
          </p:cNvPicPr>
          <p:nvPr/>
        </p:nvPicPr>
        <p:blipFill>
          <a:blip r:embed="rId2"/>
          <a:stretch>
            <a:fillRect/>
          </a:stretch>
        </p:blipFill>
        <p:spPr>
          <a:xfrm>
            <a:off x="8259854" y="0"/>
            <a:ext cx="3932145" cy="2633133"/>
          </a:xfrm>
          <a:prstGeom prst="rect">
            <a:avLst/>
          </a:prstGeom>
        </p:spPr>
      </p:pic>
    </p:spTree>
    <p:extLst>
      <p:ext uri="{BB962C8B-B14F-4D97-AF65-F5344CB8AC3E}">
        <p14:creationId xmlns:p14="http://schemas.microsoft.com/office/powerpoint/2010/main" val="20043488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a:xfrm>
            <a:off x="838199" y="1825624"/>
            <a:ext cx="10803467" cy="5032375"/>
          </a:xfrm>
        </p:spPr>
        <p:txBody>
          <a:bodyPr>
            <a:normAutofit/>
          </a:bodyPr>
          <a:lstStyle/>
          <a:p>
            <a:r>
              <a:rPr lang="en-US" dirty="0"/>
              <a:t>Physical Map</a:t>
            </a:r>
          </a:p>
          <a:p>
            <a:pPr lvl="1"/>
            <a:r>
              <a:rPr lang="en-US" dirty="0"/>
              <a:t>Genome sequencing </a:t>
            </a:r>
          </a:p>
          <a:p>
            <a:pPr lvl="2"/>
            <a:r>
              <a:rPr lang="en-US" dirty="0"/>
              <a:t>The highest resolution genome map is the genomic DNA sequence that can be considered as a type of physical map describing a genome at the single base-pair level.</a:t>
            </a:r>
          </a:p>
          <a:p>
            <a:pPr lvl="2"/>
            <a:r>
              <a:rPr lang="en-US" dirty="0"/>
              <a:t>The shotgun approach</a:t>
            </a:r>
          </a:p>
          <a:p>
            <a:pPr lvl="3"/>
            <a:r>
              <a:rPr lang="en-US" dirty="0"/>
              <a:t>Shotgun sequencing is a laboratory technique for determining the DNA sequence of an organism's genome. </a:t>
            </a:r>
          </a:p>
          <a:p>
            <a:pPr lvl="3"/>
            <a:r>
              <a:rPr lang="en-US" dirty="0"/>
              <a:t>The method involves randomly breaking up the genome into small DNA fragments that are sequenced individually.</a:t>
            </a:r>
          </a:p>
        </p:txBody>
      </p:sp>
      <p:pic>
        <p:nvPicPr>
          <p:cNvPr id="1028" name="Picture 4" descr="Shotgun Sequencing">
            <a:extLst>
              <a:ext uri="{FF2B5EF4-FFF2-40B4-BE49-F238E27FC236}">
                <a16:creationId xmlns:a16="http://schemas.microsoft.com/office/drawing/2014/main" xmlns="" id="{992B82B8-153C-4773-9710-EDA5D239231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722" t="6419" r="10178" b="7037"/>
          <a:stretch/>
        </p:blipFill>
        <p:spPr bwMode="auto">
          <a:xfrm>
            <a:off x="7903638" y="0"/>
            <a:ext cx="4288361"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89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a:xfrm>
            <a:off x="838200" y="1473200"/>
            <a:ext cx="8017933" cy="5384800"/>
          </a:xfrm>
        </p:spPr>
        <p:txBody>
          <a:bodyPr>
            <a:normAutofit fontScale="92500"/>
          </a:bodyPr>
          <a:lstStyle/>
          <a:p>
            <a:r>
              <a:rPr lang="en-US" dirty="0"/>
              <a:t>Physical Map</a:t>
            </a:r>
          </a:p>
          <a:p>
            <a:pPr lvl="1"/>
            <a:r>
              <a:rPr lang="en-US" dirty="0"/>
              <a:t>Genome sequencing </a:t>
            </a:r>
          </a:p>
          <a:p>
            <a:pPr lvl="2"/>
            <a:r>
              <a:rPr lang="en-US" dirty="0"/>
              <a:t>The shotgun approach</a:t>
            </a:r>
          </a:p>
          <a:p>
            <a:pPr lvl="3"/>
            <a:r>
              <a:rPr lang="en-US" dirty="0"/>
              <a:t>The shotgun approach randomly sequences clones from both ends of cloned DNA. </a:t>
            </a:r>
          </a:p>
          <a:p>
            <a:pPr lvl="3"/>
            <a:r>
              <a:rPr lang="en-US" dirty="0"/>
              <a:t>This approach generates a large number of sequenced DNA fragments. </a:t>
            </a:r>
          </a:p>
          <a:p>
            <a:pPr lvl="3"/>
            <a:r>
              <a:rPr lang="en-US" dirty="0"/>
              <a:t>The number of random fragments has to be very large, so large that the DNA fragments overlap sufficiently to cover the entire genome. </a:t>
            </a:r>
          </a:p>
          <a:p>
            <a:pPr lvl="3"/>
            <a:r>
              <a:rPr lang="en-US" dirty="0"/>
              <a:t>This approach does not require knowledge of physical mapping of the clone fragments, but rather a robust computer assembly program to join the pieces of random fragments into a single, whole-genome sequence. </a:t>
            </a:r>
          </a:p>
          <a:p>
            <a:pPr lvl="3"/>
            <a:r>
              <a:rPr lang="en-US" dirty="0"/>
              <a:t>Generally, the genome has to be redundantly sequenced in such a way that the overall length of the fragments covers the entire genome multiple times. </a:t>
            </a:r>
          </a:p>
          <a:p>
            <a:pPr lvl="3"/>
            <a:r>
              <a:rPr lang="en-US" dirty="0"/>
              <a:t>This is designed to minimize sequencing errors and ensure correct assembly of a contiguous sequence. </a:t>
            </a:r>
          </a:p>
          <a:p>
            <a:pPr lvl="3"/>
            <a:r>
              <a:rPr lang="en-US" dirty="0"/>
              <a:t>Overlapping sequences with an overall length of six to ten times the genome size are normally obtained for this purpose.</a:t>
            </a:r>
          </a:p>
          <a:p>
            <a:pPr lvl="1"/>
            <a:endParaRPr lang="en-US" dirty="0"/>
          </a:p>
        </p:txBody>
      </p:sp>
      <p:pic>
        <p:nvPicPr>
          <p:cNvPr id="4" name="Picture 3">
            <a:extLst>
              <a:ext uri="{FF2B5EF4-FFF2-40B4-BE49-F238E27FC236}">
                <a16:creationId xmlns:a16="http://schemas.microsoft.com/office/drawing/2014/main" xmlns="" id="{368CD54B-C21B-4B9A-8EFC-5160C968FC14}"/>
              </a:ext>
            </a:extLst>
          </p:cNvPr>
          <p:cNvPicPr>
            <a:picLocks noChangeAspect="1"/>
          </p:cNvPicPr>
          <p:nvPr/>
        </p:nvPicPr>
        <p:blipFill rotWithShape="1">
          <a:blip r:embed="rId2"/>
          <a:srcRect l="2431"/>
          <a:stretch/>
        </p:blipFill>
        <p:spPr>
          <a:xfrm>
            <a:off x="8874411" y="1011766"/>
            <a:ext cx="3317589" cy="4834467"/>
          </a:xfrm>
          <a:prstGeom prst="rect">
            <a:avLst/>
          </a:prstGeom>
        </p:spPr>
      </p:pic>
    </p:spTree>
    <p:extLst>
      <p:ext uri="{BB962C8B-B14F-4D97-AF65-F5344CB8AC3E}">
        <p14:creationId xmlns:p14="http://schemas.microsoft.com/office/powerpoint/2010/main" val="2613750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p:txBody>
          <a:bodyPr/>
          <a:lstStyle/>
          <a:p>
            <a:pPr marL="514350" indent="-514350">
              <a:buFont typeface="+mj-lt"/>
              <a:buAutoNum type="arabicPeriod"/>
            </a:pPr>
            <a:r>
              <a:rPr lang="en-US" dirty="0"/>
              <a:t>Using public databases and data formats</a:t>
            </a:r>
          </a:p>
          <a:p>
            <a:pPr lvl="1"/>
            <a:r>
              <a:rPr lang="en-US" dirty="0"/>
              <a:t>The first key skill for biologists is to learn to use online search tools to find information. </a:t>
            </a:r>
          </a:p>
          <a:p>
            <a:pPr lvl="1"/>
            <a:r>
              <a:rPr lang="en-US" dirty="0"/>
              <a:t>Literature searching is no longer a matter of looking up references in a printed index. </a:t>
            </a:r>
          </a:p>
          <a:p>
            <a:pPr lvl="1"/>
            <a:r>
              <a:rPr lang="en-US" dirty="0"/>
              <a:t>You can find links to most of the scientific publications you need online. </a:t>
            </a:r>
          </a:p>
          <a:p>
            <a:pPr lvl="1"/>
            <a:r>
              <a:rPr lang="en-US" dirty="0"/>
              <a:t>There are central databases that collect reference information so you can search dozens of journals at once. </a:t>
            </a:r>
          </a:p>
          <a:p>
            <a:pPr lvl="1"/>
            <a:endParaRPr lang="en-US" dirty="0"/>
          </a:p>
        </p:txBody>
      </p:sp>
    </p:spTree>
    <p:extLst>
      <p:ext uri="{BB962C8B-B14F-4D97-AF65-F5344CB8AC3E}">
        <p14:creationId xmlns:p14="http://schemas.microsoft.com/office/powerpoint/2010/main" val="41984162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a:xfrm>
            <a:off x="381001" y="1303867"/>
            <a:ext cx="7823766" cy="5554133"/>
          </a:xfrm>
        </p:spPr>
        <p:txBody>
          <a:bodyPr>
            <a:normAutofit/>
          </a:bodyPr>
          <a:lstStyle/>
          <a:p>
            <a:r>
              <a:rPr lang="en-US" dirty="0"/>
              <a:t>Physical Map</a:t>
            </a:r>
          </a:p>
          <a:p>
            <a:pPr lvl="1"/>
            <a:r>
              <a:rPr lang="en-US" dirty="0"/>
              <a:t>Genome sequencing </a:t>
            </a:r>
          </a:p>
          <a:p>
            <a:pPr lvl="2"/>
            <a:r>
              <a:rPr lang="en-US" dirty="0"/>
              <a:t>Hierarchical genome sequencing</a:t>
            </a:r>
          </a:p>
          <a:p>
            <a:pPr lvl="3"/>
            <a:r>
              <a:rPr lang="en-US" dirty="0"/>
              <a:t>The hierarchical genome sequencing approach is similar to the shotgun approach, but on a smaller scale. </a:t>
            </a:r>
          </a:p>
          <a:p>
            <a:pPr lvl="3"/>
            <a:r>
              <a:rPr lang="en-US" dirty="0"/>
              <a:t>The chromosomes are initially mapped using the physical mapping strategy. </a:t>
            </a:r>
          </a:p>
          <a:p>
            <a:pPr lvl="3"/>
            <a:r>
              <a:rPr lang="en-US" dirty="0"/>
              <a:t>Longer fragments of genomic DNA (100 to 300 kB) are obtained and cloned into a high-capacity bacterial vector called bacterial artificial chromosome (BAC). </a:t>
            </a:r>
          </a:p>
          <a:p>
            <a:pPr lvl="3"/>
            <a:r>
              <a:rPr lang="en-US" dirty="0"/>
              <a:t>Based on the results of physical mapping, the locations and orders of the BAC clones on a chromosome can be determined. </a:t>
            </a:r>
          </a:p>
          <a:p>
            <a:pPr lvl="3"/>
            <a:r>
              <a:rPr lang="en-US" dirty="0"/>
              <a:t>By successively sequencing adjacent BAC clone fragments, the entire genome can be covered. </a:t>
            </a:r>
          </a:p>
          <a:p>
            <a:pPr lvl="3"/>
            <a:r>
              <a:rPr lang="en-US" dirty="0"/>
              <a:t>The complete sequence of each individual BAC clone can be obtained using the shotgun approach. </a:t>
            </a:r>
          </a:p>
          <a:p>
            <a:pPr lvl="3"/>
            <a:r>
              <a:rPr lang="en-US" dirty="0"/>
              <a:t>Overlapping BAC clones are subsequently assembled into an entire genome sequence.</a:t>
            </a:r>
          </a:p>
          <a:p>
            <a:pPr lvl="2"/>
            <a:endParaRPr lang="en-US" dirty="0"/>
          </a:p>
        </p:txBody>
      </p:sp>
      <p:pic>
        <p:nvPicPr>
          <p:cNvPr id="5" name="Picture 4">
            <a:extLst>
              <a:ext uri="{FF2B5EF4-FFF2-40B4-BE49-F238E27FC236}">
                <a16:creationId xmlns:a16="http://schemas.microsoft.com/office/drawing/2014/main" xmlns="" id="{8A25072B-E1E6-4F0D-A750-1EB6B4E29569}"/>
              </a:ext>
            </a:extLst>
          </p:cNvPr>
          <p:cNvPicPr>
            <a:picLocks noChangeAspect="1"/>
          </p:cNvPicPr>
          <p:nvPr/>
        </p:nvPicPr>
        <p:blipFill>
          <a:blip r:embed="rId2"/>
          <a:stretch>
            <a:fillRect/>
          </a:stretch>
        </p:blipFill>
        <p:spPr>
          <a:xfrm>
            <a:off x="8204766" y="1100667"/>
            <a:ext cx="3987234" cy="4656666"/>
          </a:xfrm>
          <a:prstGeom prst="rect">
            <a:avLst/>
          </a:prstGeom>
        </p:spPr>
      </p:pic>
    </p:spTree>
    <p:extLst>
      <p:ext uri="{BB962C8B-B14F-4D97-AF65-F5344CB8AC3E}">
        <p14:creationId xmlns:p14="http://schemas.microsoft.com/office/powerpoint/2010/main" val="17597129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4A0F7-BB7F-4C2B-BB56-CE68055791DC}"/>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0BA26921-2538-4C1C-B792-322990CE3FDE}"/>
              </a:ext>
            </a:extLst>
          </p:cNvPr>
          <p:cNvSpPr>
            <a:spLocks noGrp="1"/>
          </p:cNvSpPr>
          <p:nvPr>
            <p:ph idx="1"/>
          </p:nvPr>
        </p:nvSpPr>
        <p:spPr>
          <a:xfrm>
            <a:off x="838199" y="1490134"/>
            <a:ext cx="10964333" cy="5291666"/>
          </a:xfrm>
        </p:spPr>
        <p:txBody>
          <a:bodyPr>
            <a:normAutofit lnSpcReduction="10000"/>
          </a:bodyPr>
          <a:lstStyle/>
          <a:p>
            <a:r>
              <a:rPr lang="en-US" dirty="0"/>
              <a:t>Physical Map</a:t>
            </a:r>
          </a:p>
          <a:p>
            <a:pPr lvl="1"/>
            <a:r>
              <a:rPr lang="en-US" dirty="0"/>
              <a:t>Pros and cons</a:t>
            </a:r>
          </a:p>
          <a:p>
            <a:pPr lvl="2"/>
            <a:r>
              <a:rPr lang="en-US" dirty="0"/>
              <a:t>During the era of human genome sequencing, there was a heated debate on the merits of each of the two strategies. </a:t>
            </a:r>
          </a:p>
          <a:p>
            <a:pPr lvl="2"/>
            <a:r>
              <a:rPr lang="en-US" dirty="0"/>
              <a:t>In fact, there are advantages and disadvantages in either. </a:t>
            </a:r>
          </a:p>
          <a:p>
            <a:pPr lvl="2"/>
            <a:r>
              <a:rPr lang="en-US" dirty="0"/>
              <a:t>The hierarchical approach is slower and more costly than the shotgun approach because it involves an initial clone-based physical mapping step. </a:t>
            </a:r>
          </a:p>
          <a:p>
            <a:pPr lvl="2"/>
            <a:r>
              <a:rPr lang="en-US" dirty="0"/>
              <a:t>However, once the map is generated, assembly of the whole genome becomes relatively easy and less error prone. </a:t>
            </a:r>
          </a:p>
          <a:p>
            <a:pPr lvl="2"/>
            <a:r>
              <a:rPr lang="en-US" dirty="0"/>
              <a:t>In contrast, the whole genome shotgun approach can produce a draft sequence very rapidly because it is based on the direct sequencing approach. </a:t>
            </a:r>
          </a:p>
          <a:p>
            <a:pPr lvl="2"/>
            <a:r>
              <a:rPr lang="en-US" dirty="0"/>
              <a:t>However, it is computationally very demanding to assemble the short random fragments. </a:t>
            </a:r>
          </a:p>
          <a:p>
            <a:pPr lvl="2"/>
            <a:r>
              <a:rPr lang="en-US" dirty="0"/>
              <a:t>Although the approach has been successfully employed in sequencing small microbial genomes, for a complex eukaryotic genome that contains high levels of repetitive sequences, such as the human genome, the full shotgun approach becomes less accurate and tends to leave more “holes” in the final assembled sequence than the hierarchical approach. </a:t>
            </a:r>
          </a:p>
          <a:p>
            <a:pPr lvl="2"/>
            <a:r>
              <a:rPr lang="en-US" dirty="0"/>
              <a:t>Current genome sequencing of large organisms often uses a combination of both approaches.</a:t>
            </a:r>
          </a:p>
          <a:p>
            <a:pPr lvl="2"/>
            <a:endParaRPr lang="en-US" dirty="0"/>
          </a:p>
        </p:txBody>
      </p:sp>
    </p:spTree>
    <p:extLst>
      <p:ext uri="{BB962C8B-B14F-4D97-AF65-F5344CB8AC3E}">
        <p14:creationId xmlns:p14="http://schemas.microsoft.com/office/powerpoint/2010/main" val="8151323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130588-FEEF-4E9A-A912-BCBA94DFDAF8}"/>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F9B9D2E6-8CE3-4D88-A73E-F2B13F6B2510}"/>
              </a:ext>
            </a:extLst>
          </p:cNvPr>
          <p:cNvSpPr>
            <a:spLocks noGrp="1"/>
          </p:cNvSpPr>
          <p:nvPr>
            <p:ph idx="1"/>
          </p:nvPr>
        </p:nvSpPr>
        <p:spPr>
          <a:xfrm>
            <a:off x="838200" y="1825625"/>
            <a:ext cx="10515600" cy="4947708"/>
          </a:xfrm>
        </p:spPr>
        <p:txBody>
          <a:bodyPr>
            <a:normAutofit/>
          </a:bodyPr>
          <a:lstStyle/>
          <a:p>
            <a:r>
              <a:rPr lang="en-US" dirty="0"/>
              <a:t>Genome sequence assembly</a:t>
            </a:r>
          </a:p>
          <a:p>
            <a:pPr lvl="1"/>
            <a:r>
              <a:rPr lang="en-US" dirty="0"/>
              <a:t>Initial DNA sequencing reactions generate short sequence reads from DNA clones. </a:t>
            </a:r>
          </a:p>
          <a:p>
            <a:pPr lvl="1"/>
            <a:r>
              <a:rPr lang="en-US" dirty="0"/>
              <a:t>The average length of the reads is about 500 bases. </a:t>
            </a:r>
          </a:p>
          <a:p>
            <a:pPr lvl="1"/>
            <a:r>
              <a:rPr lang="en-US" dirty="0"/>
              <a:t>To assemble a whole genome sequence, these short fragments are joined to form larger fragments after removing overlaps. </a:t>
            </a:r>
          </a:p>
          <a:p>
            <a:pPr lvl="1"/>
            <a:r>
              <a:rPr lang="en-US" dirty="0"/>
              <a:t>These longer, merged sequences are termed contigs, which are usually 5,000 to 10,000 bases long. </a:t>
            </a:r>
          </a:p>
          <a:p>
            <a:pPr lvl="1"/>
            <a:r>
              <a:rPr lang="en-US" dirty="0"/>
              <a:t>A number of overlapping contigs can be further merged to form scaffolds (30,000–50,000 bases, also called </a:t>
            </a:r>
            <a:r>
              <a:rPr lang="en-US" dirty="0" err="1"/>
              <a:t>supercontigs</a:t>
            </a:r>
            <a:r>
              <a:rPr lang="en-US" dirty="0"/>
              <a:t>), which are unidirectionally oriented along a physical map of a chromosome. </a:t>
            </a:r>
          </a:p>
          <a:p>
            <a:pPr lvl="1"/>
            <a:r>
              <a:rPr lang="en-US" dirty="0"/>
              <a:t>Overlapping scaffolds are then connected to create the final highest resolution map of the genome.</a:t>
            </a:r>
          </a:p>
          <a:p>
            <a:pPr lvl="2"/>
            <a:endParaRPr lang="en-US" dirty="0"/>
          </a:p>
        </p:txBody>
      </p:sp>
    </p:spTree>
    <p:extLst>
      <p:ext uri="{BB962C8B-B14F-4D97-AF65-F5344CB8AC3E}">
        <p14:creationId xmlns:p14="http://schemas.microsoft.com/office/powerpoint/2010/main" val="1617697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674CE-9227-4B09-9F06-85CD27B30A7B}"/>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E3968320-4F6D-4D82-A0EA-0CCF999BAE59}"/>
              </a:ext>
            </a:extLst>
          </p:cNvPr>
          <p:cNvSpPr>
            <a:spLocks noGrp="1"/>
          </p:cNvSpPr>
          <p:nvPr>
            <p:ph idx="1"/>
          </p:nvPr>
        </p:nvSpPr>
        <p:spPr/>
        <p:txBody>
          <a:bodyPr>
            <a:normAutofit/>
          </a:bodyPr>
          <a:lstStyle/>
          <a:p>
            <a:r>
              <a:rPr lang="en-US" dirty="0"/>
              <a:t>Genome sequence assembly</a:t>
            </a:r>
          </a:p>
          <a:p>
            <a:pPr lvl="1"/>
            <a:r>
              <a:rPr lang="en-US" dirty="0"/>
              <a:t>Schematic diagram showing three different levels of sequence assembly. </a:t>
            </a:r>
          </a:p>
          <a:p>
            <a:pPr lvl="1"/>
            <a:r>
              <a:rPr lang="en-US" dirty="0"/>
              <a:t>Contigs are formed by combining raw sequence reads of various orientations after removing overlaps. </a:t>
            </a:r>
          </a:p>
          <a:p>
            <a:pPr lvl="1"/>
            <a:r>
              <a:rPr lang="en-US" dirty="0"/>
              <a:t>Scaffolds are assembled from contigs and oriented unidirectionally on a chromosome. </a:t>
            </a:r>
          </a:p>
          <a:p>
            <a:pPr lvl="1"/>
            <a:r>
              <a:rPr lang="en-US" dirty="0"/>
              <a:t>Because sequence fragments generated can be in either of the DNA strands, arrows are used to represent directionality of the sequences written in 5' → 3' orientation.</a:t>
            </a:r>
          </a:p>
          <a:p>
            <a:pPr lvl="1"/>
            <a:endParaRPr lang="en-US" dirty="0"/>
          </a:p>
        </p:txBody>
      </p:sp>
      <p:pic>
        <p:nvPicPr>
          <p:cNvPr id="5" name="Picture 4">
            <a:extLst>
              <a:ext uri="{FF2B5EF4-FFF2-40B4-BE49-F238E27FC236}">
                <a16:creationId xmlns:a16="http://schemas.microsoft.com/office/drawing/2014/main" xmlns="" id="{690F60BB-2B58-4B5B-A6D9-3733F1150D5A}"/>
              </a:ext>
            </a:extLst>
          </p:cNvPr>
          <p:cNvPicPr>
            <a:picLocks noChangeAspect="1"/>
          </p:cNvPicPr>
          <p:nvPr/>
        </p:nvPicPr>
        <p:blipFill>
          <a:blip r:embed="rId2"/>
          <a:stretch>
            <a:fillRect/>
          </a:stretch>
        </p:blipFill>
        <p:spPr>
          <a:xfrm>
            <a:off x="7181151" y="0"/>
            <a:ext cx="5010849" cy="2305372"/>
          </a:xfrm>
          <a:prstGeom prst="rect">
            <a:avLst/>
          </a:prstGeom>
        </p:spPr>
      </p:pic>
    </p:spTree>
    <p:extLst>
      <p:ext uri="{BB962C8B-B14F-4D97-AF65-F5344CB8AC3E}">
        <p14:creationId xmlns:p14="http://schemas.microsoft.com/office/powerpoint/2010/main" val="35589626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2585C-C3D8-4ABC-95B5-533E1CE006C4}"/>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F0997266-BEF5-4407-AA17-93DFE3177604}"/>
              </a:ext>
            </a:extLst>
          </p:cNvPr>
          <p:cNvSpPr>
            <a:spLocks noGrp="1"/>
          </p:cNvSpPr>
          <p:nvPr>
            <p:ph idx="1"/>
          </p:nvPr>
        </p:nvSpPr>
        <p:spPr/>
        <p:txBody>
          <a:bodyPr>
            <a:normAutofit/>
          </a:bodyPr>
          <a:lstStyle/>
          <a:p>
            <a:r>
              <a:rPr lang="en-US" dirty="0"/>
              <a:t>Genome sequence assembly</a:t>
            </a:r>
          </a:p>
          <a:p>
            <a:pPr lvl="1"/>
            <a:r>
              <a:rPr lang="en-US" dirty="0"/>
              <a:t>Correct identification of overlaps and assembly of the sequence reads into contigs are like joining jigsaw puzzles, which can be very computationally intensive when dealing with data at the whole-genome level.</a:t>
            </a:r>
          </a:p>
          <a:p>
            <a:pPr lvl="1"/>
            <a:r>
              <a:rPr lang="en-US" dirty="0"/>
              <a:t>The major challenges in genome assembly are sequence errors, contamination by bacterial vectors, and repetitive sequence regions. </a:t>
            </a:r>
          </a:p>
          <a:p>
            <a:pPr lvl="1"/>
            <a:r>
              <a:rPr lang="en-US" dirty="0"/>
              <a:t>Sequence errors can often be corrected by drawing a consensus from an alignment of multiple overlapped sequences. </a:t>
            </a:r>
          </a:p>
          <a:p>
            <a:pPr lvl="1"/>
            <a:r>
              <a:rPr lang="en-US" dirty="0"/>
              <a:t>Bacterial vector sequences can be removed using filtering programs prior to assembly. </a:t>
            </a:r>
          </a:p>
          <a:p>
            <a:pPr lvl="1"/>
            <a:endParaRPr lang="en-US" dirty="0"/>
          </a:p>
        </p:txBody>
      </p:sp>
    </p:spTree>
    <p:extLst>
      <p:ext uri="{BB962C8B-B14F-4D97-AF65-F5344CB8AC3E}">
        <p14:creationId xmlns:p14="http://schemas.microsoft.com/office/powerpoint/2010/main" val="39632922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2585C-C3D8-4ABC-95B5-533E1CE006C4}"/>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F0997266-BEF5-4407-AA17-93DFE3177604}"/>
              </a:ext>
            </a:extLst>
          </p:cNvPr>
          <p:cNvSpPr>
            <a:spLocks noGrp="1"/>
          </p:cNvSpPr>
          <p:nvPr>
            <p:ph idx="1"/>
          </p:nvPr>
        </p:nvSpPr>
        <p:spPr>
          <a:xfrm>
            <a:off x="838200" y="1825624"/>
            <a:ext cx="7333689" cy="5032375"/>
          </a:xfrm>
        </p:spPr>
        <p:txBody>
          <a:bodyPr>
            <a:normAutofit/>
          </a:bodyPr>
          <a:lstStyle/>
          <a:p>
            <a:r>
              <a:rPr lang="en-US" dirty="0"/>
              <a:t>Genome sequence assembly</a:t>
            </a:r>
          </a:p>
          <a:p>
            <a:pPr lvl="1"/>
            <a:r>
              <a:rPr lang="en-US" dirty="0"/>
              <a:t>A commonly used constraint to avoid errors caused by sequence repeats is the so called forward–reverse constraint. </a:t>
            </a:r>
          </a:p>
          <a:p>
            <a:pPr lvl="1"/>
            <a:r>
              <a:rPr lang="en-US" dirty="0"/>
              <a:t>When a sequence is generated from both ends of a single clone, the distance between the two opposing fragments of a clone is fixed to a certain range, meaning that they are always separated by a distance defined by a clone length (normally 1,000 to 9,000 bases). </a:t>
            </a:r>
          </a:p>
          <a:p>
            <a:pPr lvl="1"/>
            <a:r>
              <a:rPr lang="en-US" dirty="0"/>
              <a:t>When the constraint is applied, even when one of the fragments has a perfect match with a repetitive element outside the range, it is not able to be moved to that location to cause miss-assembly. </a:t>
            </a:r>
          </a:p>
          <a:p>
            <a:pPr lvl="1"/>
            <a:endParaRPr lang="en-US" dirty="0"/>
          </a:p>
        </p:txBody>
      </p:sp>
      <p:pic>
        <p:nvPicPr>
          <p:cNvPr id="5" name="Picture 4">
            <a:extLst>
              <a:ext uri="{FF2B5EF4-FFF2-40B4-BE49-F238E27FC236}">
                <a16:creationId xmlns:a16="http://schemas.microsoft.com/office/drawing/2014/main" xmlns="" id="{AC29A901-6770-405F-A4F9-396534AE79D6}"/>
              </a:ext>
            </a:extLst>
          </p:cNvPr>
          <p:cNvPicPr>
            <a:picLocks noChangeAspect="1"/>
          </p:cNvPicPr>
          <p:nvPr/>
        </p:nvPicPr>
        <p:blipFill>
          <a:blip r:embed="rId2"/>
          <a:stretch>
            <a:fillRect/>
          </a:stretch>
        </p:blipFill>
        <p:spPr>
          <a:xfrm>
            <a:off x="8171889" y="1509905"/>
            <a:ext cx="4020111" cy="4820323"/>
          </a:xfrm>
          <a:prstGeom prst="rect">
            <a:avLst/>
          </a:prstGeom>
        </p:spPr>
      </p:pic>
    </p:spTree>
    <p:extLst>
      <p:ext uri="{BB962C8B-B14F-4D97-AF65-F5344CB8AC3E}">
        <p14:creationId xmlns:p14="http://schemas.microsoft.com/office/powerpoint/2010/main" val="3957982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2585C-C3D8-4ABC-95B5-533E1CE006C4}"/>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F0997266-BEF5-4407-AA17-93DFE3177604}"/>
              </a:ext>
            </a:extLst>
          </p:cNvPr>
          <p:cNvSpPr>
            <a:spLocks noGrp="1"/>
          </p:cNvSpPr>
          <p:nvPr>
            <p:ph idx="1"/>
          </p:nvPr>
        </p:nvSpPr>
        <p:spPr/>
        <p:txBody>
          <a:bodyPr>
            <a:normAutofit/>
          </a:bodyPr>
          <a:lstStyle/>
          <a:p>
            <a:r>
              <a:rPr lang="en-US" dirty="0"/>
              <a:t>Base Calling and Assembly Programs</a:t>
            </a:r>
          </a:p>
          <a:p>
            <a:pPr lvl="1"/>
            <a:r>
              <a:rPr lang="en-US" dirty="0"/>
              <a:t>The first step toward genome assembly is to derive base calls and assign associated quality scores. </a:t>
            </a:r>
          </a:p>
          <a:p>
            <a:pPr lvl="1"/>
            <a:r>
              <a:rPr lang="en-US" dirty="0"/>
              <a:t>The next step is to assemble the sequence reads into contiguous sequences. </a:t>
            </a:r>
          </a:p>
          <a:p>
            <a:pPr lvl="1"/>
            <a:r>
              <a:rPr lang="en-US" dirty="0"/>
              <a:t>This step includes identifying overlaps between sequence fragments, assigning the order of the fragments and deriving a consensus of an overall sequence.</a:t>
            </a:r>
          </a:p>
          <a:p>
            <a:pPr lvl="1"/>
            <a:r>
              <a:rPr lang="en-US" dirty="0"/>
              <a:t>Assembling all shotgun fragments into a full genome is a computationally very challenging step. </a:t>
            </a:r>
          </a:p>
          <a:p>
            <a:pPr lvl="1"/>
            <a:r>
              <a:rPr lang="en-US" dirty="0"/>
              <a:t>There are a variety of programs available for processing the raw sequence data.</a:t>
            </a:r>
          </a:p>
          <a:p>
            <a:pPr lvl="1"/>
            <a:endParaRPr lang="en-US" dirty="0"/>
          </a:p>
        </p:txBody>
      </p:sp>
    </p:spTree>
    <p:extLst>
      <p:ext uri="{BB962C8B-B14F-4D97-AF65-F5344CB8AC3E}">
        <p14:creationId xmlns:p14="http://schemas.microsoft.com/office/powerpoint/2010/main" val="41233483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2585C-C3D8-4ABC-95B5-533E1CE006C4}"/>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F0997266-BEF5-4407-AA17-93DFE3177604}"/>
              </a:ext>
            </a:extLst>
          </p:cNvPr>
          <p:cNvSpPr>
            <a:spLocks noGrp="1"/>
          </p:cNvSpPr>
          <p:nvPr>
            <p:ph idx="1"/>
          </p:nvPr>
        </p:nvSpPr>
        <p:spPr/>
        <p:txBody>
          <a:bodyPr>
            <a:normAutofit/>
          </a:bodyPr>
          <a:lstStyle/>
          <a:p>
            <a:r>
              <a:rPr lang="en-US" dirty="0"/>
              <a:t>Base Calling and Assembly Programs</a:t>
            </a:r>
          </a:p>
          <a:p>
            <a:pPr lvl="1"/>
            <a:r>
              <a:rPr lang="en-US" dirty="0" err="1"/>
              <a:t>Phred</a:t>
            </a:r>
            <a:r>
              <a:rPr lang="en-US" dirty="0"/>
              <a:t> (www.phrap.org/) is a UNIX program for base calling. </a:t>
            </a:r>
          </a:p>
          <a:p>
            <a:pPr lvl="1"/>
            <a:r>
              <a:rPr lang="en-US" dirty="0"/>
              <a:t>It uses a Fourier analysis to resolve fluorescence traces and predict actual peak locations of bases. </a:t>
            </a:r>
          </a:p>
          <a:p>
            <a:pPr lvl="1"/>
            <a:r>
              <a:rPr lang="en-US" dirty="0"/>
              <a:t>It also gives a probability score for each base call that may be attributable to error. </a:t>
            </a:r>
          </a:p>
          <a:p>
            <a:pPr lvl="1"/>
            <a:r>
              <a:rPr lang="en-US" dirty="0"/>
              <a:t>The commonly accepted score threshold is twenty, which corresponds to a 1% chance of error.</a:t>
            </a:r>
          </a:p>
          <a:p>
            <a:pPr lvl="1"/>
            <a:r>
              <a:rPr lang="en-US" dirty="0"/>
              <a:t>The higher the score, the better the quality of the sequence reads. </a:t>
            </a:r>
          </a:p>
          <a:p>
            <a:pPr lvl="1"/>
            <a:r>
              <a:rPr lang="en-US" dirty="0"/>
              <a:t>If the score value falls below the threshold, human intervention is required.</a:t>
            </a:r>
          </a:p>
          <a:p>
            <a:pPr lvl="1"/>
            <a:endParaRPr lang="en-US" dirty="0"/>
          </a:p>
        </p:txBody>
      </p:sp>
    </p:spTree>
    <p:extLst>
      <p:ext uri="{BB962C8B-B14F-4D97-AF65-F5344CB8AC3E}">
        <p14:creationId xmlns:p14="http://schemas.microsoft.com/office/powerpoint/2010/main" val="1519346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D63142-922E-46BC-BB21-D3419ACD8799}"/>
              </a:ext>
            </a:extLst>
          </p:cNvPr>
          <p:cNvSpPr>
            <a:spLocks noGrp="1"/>
          </p:cNvSpPr>
          <p:nvPr>
            <p:ph type="title"/>
          </p:nvPr>
        </p:nvSpPr>
        <p:spPr/>
        <p:txBody>
          <a:bodyPr/>
          <a:lstStyle/>
          <a:p>
            <a:r>
              <a:rPr lang="en-US" dirty="0"/>
              <a:t>Genome mapping</a:t>
            </a:r>
          </a:p>
        </p:txBody>
      </p:sp>
      <p:sp>
        <p:nvSpPr>
          <p:cNvPr id="3" name="Content Placeholder 2">
            <a:extLst>
              <a:ext uri="{FF2B5EF4-FFF2-40B4-BE49-F238E27FC236}">
                <a16:creationId xmlns:a16="http://schemas.microsoft.com/office/drawing/2014/main" xmlns="" id="{7D552040-FB58-494D-8ADA-673BDBCCFF11}"/>
              </a:ext>
            </a:extLst>
          </p:cNvPr>
          <p:cNvSpPr>
            <a:spLocks noGrp="1"/>
          </p:cNvSpPr>
          <p:nvPr>
            <p:ph idx="1"/>
          </p:nvPr>
        </p:nvSpPr>
        <p:spPr/>
        <p:txBody>
          <a:bodyPr>
            <a:normAutofit/>
          </a:bodyPr>
          <a:lstStyle/>
          <a:p>
            <a:r>
              <a:rPr lang="en-US" dirty="0"/>
              <a:t>Base Calling and Assembly Programs</a:t>
            </a:r>
          </a:p>
          <a:p>
            <a:pPr lvl="1"/>
            <a:r>
              <a:rPr lang="en-US" dirty="0" err="1"/>
              <a:t>Phrap</a:t>
            </a:r>
            <a:r>
              <a:rPr lang="en-US" dirty="0"/>
              <a:t> (www.phrap.org/) is a UNIX program for sequence assembly. </a:t>
            </a:r>
          </a:p>
          <a:p>
            <a:pPr lvl="1"/>
            <a:r>
              <a:rPr lang="en-US" dirty="0"/>
              <a:t>It takes </a:t>
            </a:r>
            <a:r>
              <a:rPr lang="en-US" dirty="0" err="1"/>
              <a:t>Phred</a:t>
            </a:r>
            <a:r>
              <a:rPr lang="en-US" dirty="0"/>
              <a:t> base-call files with quality scores as input and aligns individual fragments in a pairwise fashion using the Smith–Waterman algorithm. </a:t>
            </a:r>
          </a:p>
          <a:p>
            <a:pPr lvl="1"/>
            <a:r>
              <a:rPr lang="en-US" dirty="0"/>
              <a:t>The base quality information is taken into account during the pairwise alignment. </a:t>
            </a:r>
          </a:p>
          <a:p>
            <a:pPr lvl="1"/>
            <a:r>
              <a:rPr lang="en-US" dirty="0"/>
              <a:t>After all the pairwise sequence similarity is identified, the program performs assembly by progressively merging sequence pairs with decreasing similarity scores while removing overlapped regions.</a:t>
            </a:r>
          </a:p>
          <a:p>
            <a:pPr lvl="1"/>
            <a:r>
              <a:rPr lang="en-US" dirty="0"/>
              <a:t>Consensus contigs are derived after joining all possible overlapped reads.</a:t>
            </a:r>
          </a:p>
          <a:p>
            <a:pPr lvl="1"/>
            <a:endParaRPr lang="en-US" dirty="0"/>
          </a:p>
        </p:txBody>
      </p:sp>
    </p:spTree>
    <p:extLst>
      <p:ext uri="{BB962C8B-B14F-4D97-AF65-F5344CB8AC3E}">
        <p14:creationId xmlns:p14="http://schemas.microsoft.com/office/powerpoint/2010/main" val="7156959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E1F69-5B0B-4FE7-A187-6D9176A2F947}"/>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893DD049-DD58-4EAE-AD98-D4BA5046A2DD}"/>
              </a:ext>
            </a:extLst>
          </p:cNvPr>
          <p:cNvSpPr>
            <a:spLocks noGrp="1"/>
          </p:cNvSpPr>
          <p:nvPr>
            <p:ph idx="1"/>
          </p:nvPr>
        </p:nvSpPr>
        <p:spPr>
          <a:xfrm>
            <a:off x="838200" y="1825624"/>
            <a:ext cx="10515600" cy="4778375"/>
          </a:xfrm>
        </p:spPr>
        <p:txBody>
          <a:bodyPr>
            <a:normAutofit fontScale="85000" lnSpcReduction="20000"/>
          </a:bodyPr>
          <a:lstStyle/>
          <a:p>
            <a:r>
              <a:rPr lang="en-US" dirty="0"/>
              <a:t>Once a genome is sequenced, it needs to be annotated to make sense of it.</a:t>
            </a:r>
          </a:p>
          <a:p>
            <a:r>
              <a:rPr lang="en-US" dirty="0"/>
              <a:t>Genome annotation is the process of attaching biological information to sequences.</a:t>
            </a:r>
          </a:p>
          <a:p>
            <a:r>
              <a:rPr lang="en-US" dirty="0"/>
              <a:t>The unknown sequence is enriched with information relating genomic position to intron-exon boundaries, regulatory sequences, repeats, gene names and protein products.</a:t>
            </a:r>
          </a:p>
          <a:p>
            <a:r>
              <a:rPr lang="en-US" dirty="0"/>
              <a:t>Genome annotation consists of three main steps:</a:t>
            </a:r>
          </a:p>
          <a:p>
            <a:pPr lvl="1"/>
            <a:r>
              <a:rPr lang="en-US" dirty="0"/>
              <a:t>Identifying portions of the genome that do not code for proteins</a:t>
            </a:r>
          </a:p>
          <a:p>
            <a:pPr lvl="1"/>
            <a:r>
              <a:rPr lang="en-US" dirty="0"/>
              <a:t>Identifying elements on the genome, a process called gene prediction</a:t>
            </a:r>
          </a:p>
          <a:p>
            <a:pPr lvl="1"/>
            <a:r>
              <a:rPr lang="en-US" dirty="0"/>
              <a:t>Attaching biological information to these elements</a:t>
            </a:r>
          </a:p>
          <a:p>
            <a:r>
              <a:rPr lang="en-US" dirty="0"/>
              <a:t>Automatic annotation tools attempt to perform these steps via computer analysis, as opposed to manual annotation (a.k.a. curation) which involves human expertise. </a:t>
            </a:r>
          </a:p>
          <a:p>
            <a:r>
              <a:rPr lang="en-US" dirty="0"/>
              <a:t>Ideally, these approaches co-exist and complement each other in the same annotation pipeline.</a:t>
            </a:r>
          </a:p>
          <a:p>
            <a:endParaRPr lang="en-US" dirty="0"/>
          </a:p>
        </p:txBody>
      </p:sp>
    </p:spTree>
    <p:extLst>
      <p:ext uri="{BB962C8B-B14F-4D97-AF65-F5344CB8AC3E}">
        <p14:creationId xmlns:p14="http://schemas.microsoft.com/office/powerpoint/2010/main" val="87660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163946" y="531380"/>
            <a:ext cx="11565465" cy="1325563"/>
          </a:xfrm>
        </p:spPr>
        <p:txBody>
          <a:bodyPr/>
          <a:lstStyle/>
          <a:p>
            <a:r>
              <a:rPr lang="en-US" dirty="0"/>
              <a:t>Computational approaches to </a:t>
            </a:r>
            <a:r>
              <a:rPr lang="en-US" dirty="0" smtClean="0"/>
              <a:t/>
            </a:r>
            <a:br>
              <a:rPr lang="en-US" dirty="0" smtClean="0"/>
            </a:br>
            <a:r>
              <a:rPr lang="en-US" dirty="0" smtClean="0"/>
              <a:t>biological </a:t>
            </a:r>
            <a:r>
              <a:rPr lang="en-US" dirty="0"/>
              <a:t>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163946" y="2167370"/>
            <a:ext cx="10515600" cy="4566708"/>
          </a:xfrm>
        </p:spPr>
        <p:txBody>
          <a:bodyPr>
            <a:normAutofit lnSpcReduction="10000"/>
          </a:bodyPr>
          <a:lstStyle/>
          <a:p>
            <a:pPr marL="514350" indent="-514350">
              <a:buFont typeface="+mj-lt"/>
              <a:buAutoNum type="arabicPeriod" startAt="2"/>
            </a:pPr>
            <a:r>
              <a:rPr lang="en-US" dirty="0"/>
              <a:t>Sequence alignment and sequence searching</a:t>
            </a:r>
          </a:p>
          <a:p>
            <a:pPr lvl="1"/>
            <a:r>
              <a:rPr lang="en-US" dirty="0"/>
              <a:t>Being able to compare pairs of DNA or protein sequences and extract partial matches has made it possible to use a biological sequence as a database query.</a:t>
            </a:r>
          </a:p>
          <a:p>
            <a:pPr lvl="1"/>
            <a:r>
              <a:rPr lang="en-US" dirty="0"/>
              <a:t>Sequence-based searching is another key skill for biologists; a little exploration of the biological databases at the beginning of a project often saves a lot of valuable time in the lab. </a:t>
            </a:r>
          </a:p>
          <a:p>
            <a:pPr lvl="1"/>
            <a:r>
              <a:rPr lang="en-US" dirty="0"/>
              <a:t>Identifying homologous sequences provides a basis for phylogenetic analysis and sequence-pattern recognition. </a:t>
            </a:r>
          </a:p>
          <a:p>
            <a:pPr lvl="1"/>
            <a:r>
              <a:rPr lang="en-US" dirty="0"/>
              <a:t> Sequence-based searching can be done online through web forms, so it requires no special computing skills, but to judge the quality of your search results you need to understand how the underlying sequence-alignment method works and go beyond simple sequence alignment to other types of analysis. </a:t>
            </a:r>
          </a:p>
          <a:p>
            <a:pPr lvl="1"/>
            <a:endParaRPr lang="en-US" dirty="0"/>
          </a:p>
        </p:txBody>
      </p:sp>
      <p:pic>
        <p:nvPicPr>
          <p:cNvPr id="4" name="Picture 3">
            <a:extLst>
              <a:ext uri="{FF2B5EF4-FFF2-40B4-BE49-F238E27FC236}">
                <a16:creationId xmlns:a16="http://schemas.microsoft.com/office/drawing/2014/main" xmlns="" id="{A0428245-A5BA-4B42-B594-0D187D5B93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3873" y="120072"/>
            <a:ext cx="4242636" cy="2311400"/>
          </a:xfrm>
          <a:prstGeom prst="rect">
            <a:avLst/>
          </a:prstGeom>
        </p:spPr>
      </p:pic>
    </p:spTree>
    <p:extLst>
      <p:ext uri="{BB962C8B-B14F-4D97-AF65-F5344CB8AC3E}">
        <p14:creationId xmlns:p14="http://schemas.microsoft.com/office/powerpoint/2010/main" val="6016141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B3B84-15AF-4F33-B8C8-81C5FC43BBF6}"/>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2225C855-2624-4CA6-AE19-758298E52891}"/>
              </a:ext>
            </a:extLst>
          </p:cNvPr>
          <p:cNvSpPr>
            <a:spLocks noGrp="1"/>
          </p:cNvSpPr>
          <p:nvPr>
            <p:ph idx="1"/>
          </p:nvPr>
        </p:nvSpPr>
        <p:spPr>
          <a:xfrm>
            <a:off x="838200" y="1825625"/>
            <a:ext cx="10515600" cy="4973108"/>
          </a:xfrm>
        </p:spPr>
        <p:txBody>
          <a:bodyPr>
            <a:normAutofit lnSpcReduction="10000"/>
          </a:bodyPr>
          <a:lstStyle/>
          <a:p>
            <a:r>
              <a:rPr lang="en-US" dirty="0"/>
              <a:t>A simple method of gene annotation relies on homology based search tools, like BLAST, to search for homologous genes in specific databases, the resulting information is then used to annotate genes and genomes.</a:t>
            </a:r>
          </a:p>
          <a:p>
            <a:r>
              <a:rPr lang="en-US" dirty="0"/>
              <a:t>However, as information is added to the annotation platform, manual annotators become capable of deconvoluting discrepancies between genes that are given the same annotation. </a:t>
            </a:r>
          </a:p>
          <a:p>
            <a:r>
              <a:rPr lang="en-US" dirty="0"/>
              <a:t>Some databases use genome context information, similarity scores, experimental data, and integrations of other resources to provide genome annotations through their Subsystems approach. </a:t>
            </a:r>
          </a:p>
          <a:p>
            <a:r>
              <a:rPr lang="en-US" dirty="0"/>
              <a:t>Other databases (e.g. Ensembl) rely on curated data sources as well as a range of different software tools in their automated genome annotation pipeline.</a:t>
            </a:r>
          </a:p>
          <a:p>
            <a:endParaRPr lang="en-US" dirty="0"/>
          </a:p>
        </p:txBody>
      </p:sp>
    </p:spTree>
    <p:extLst>
      <p:ext uri="{BB962C8B-B14F-4D97-AF65-F5344CB8AC3E}">
        <p14:creationId xmlns:p14="http://schemas.microsoft.com/office/powerpoint/2010/main" val="40649580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B3B84-15AF-4F33-B8C8-81C5FC43BBF6}"/>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2225C855-2624-4CA6-AE19-758298E52891}"/>
              </a:ext>
            </a:extLst>
          </p:cNvPr>
          <p:cNvSpPr>
            <a:spLocks noGrp="1"/>
          </p:cNvSpPr>
          <p:nvPr>
            <p:ph idx="1"/>
          </p:nvPr>
        </p:nvSpPr>
        <p:spPr>
          <a:xfrm>
            <a:off x="838200" y="1825624"/>
            <a:ext cx="10515600" cy="4879975"/>
          </a:xfrm>
        </p:spPr>
        <p:txBody>
          <a:bodyPr>
            <a:normAutofit fontScale="92500"/>
          </a:bodyPr>
          <a:lstStyle/>
          <a:p>
            <a:r>
              <a:rPr lang="en-US" dirty="0"/>
              <a:t>Structural and functional annotation</a:t>
            </a:r>
          </a:p>
          <a:p>
            <a:pPr lvl="1"/>
            <a:r>
              <a:rPr lang="en-US" dirty="0"/>
              <a:t>There are two interrelated types of genomic annotation: structural and functional.</a:t>
            </a:r>
          </a:p>
          <a:p>
            <a:pPr lvl="1"/>
            <a:r>
              <a:rPr lang="en-US" dirty="0"/>
              <a:t>Structural annotation consists of the identification of genomic elements.</a:t>
            </a:r>
          </a:p>
          <a:p>
            <a:pPr lvl="2"/>
            <a:r>
              <a:rPr lang="en-US" dirty="0"/>
              <a:t>ORFs and their localization</a:t>
            </a:r>
          </a:p>
          <a:p>
            <a:pPr lvl="2"/>
            <a:r>
              <a:rPr lang="en-US" dirty="0"/>
              <a:t>Gene structure</a:t>
            </a:r>
          </a:p>
          <a:p>
            <a:pPr lvl="2"/>
            <a:r>
              <a:rPr lang="en-US" dirty="0"/>
              <a:t>Coding regions</a:t>
            </a:r>
          </a:p>
          <a:p>
            <a:pPr lvl="2"/>
            <a:r>
              <a:rPr lang="en-US" dirty="0"/>
              <a:t>Location of regulatory motifs</a:t>
            </a:r>
          </a:p>
          <a:p>
            <a:pPr lvl="1"/>
            <a:r>
              <a:rPr lang="en-US" dirty="0"/>
              <a:t>Functional annotation consists of attaching biological information to genomic elements.</a:t>
            </a:r>
          </a:p>
          <a:p>
            <a:pPr lvl="2"/>
            <a:r>
              <a:rPr lang="en-US" dirty="0"/>
              <a:t>Biochemical function</a:t>
            </a:r>
          </a:p>
          <a:p>
            <a:pPr lvl="2"/>
            <a:r>
              <a:rPr lang="en-US" dirty="0"/>
              <a:t>Biological function</a:t>
            </a:r>
          </a:p>
          <a:p>
            <a:pPr lvl="2"/>
            <a:r>
              <a:rPr lang="en-US" dirty="0"/>
              <a:t>Involved regulation and interactions</a:t>
            </a:r>
          </a:p>
          <a:p>
            <a:pPr lvl="2"/>
            <a:r>
              <a:rPr lang="en-US" dirty="0"/>
              <a:t>Expression</a:t>
            </a:r>
          </a:p>
          <a:p>
            <a:pPr lvl="1"/>
            <a:r>
              <a:rPr lang="en-US" dirty="0"/>
              <a:t>These steps may involve both biological experiments and in silico analysis.</a:t>
            </a:r>
          </a:p>
          <a:p>
            <a:pPr lvl="1"/>
            <a:endParaRPr lang="en-US" dirty="0"/>
          </a:p>
        </p:txBody>
      </p:sp>
    </p:spTree>
    <p:extLst>
      <p:ext uri="{BB962C8B-B14F-4D97-AF65-F5344CB8AC3E}">
        <p14:creationId xmlns:p14="http://schemas.microsoft.com/office/powerpoint/2010/main" val="39361110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B3B84-15AF-4F33-B8C8-81C5FC43BBF6}"/>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2225C855-2624-4CA6-AE19-758298E52891}"/>
              </a:ext>
            </a:extLst>
          </p:cNvPr>
          <p:cNvSpPr>
            <a:spLocks noGrp="1"/>
          </p:cNvSpPr>
          <p:nvPr>
            <p:ph idx="1"/>
          </p:nvPr>
        </p:nvSpPr>
        <p:spPr>
          <a:xfrm>
            <a:off x="524933" y="1825624"/>
            <a:ext cx="11506200" cy="5032375"/>
          </a:xfrm>
        </p:spPr>
        <p:txBody>
          <a:bodyPr>
            <a:normAutofit lnSpcReduction="10000"/>
          </a:bodyPr>
          <a:lstStyle/>
          <a:p>
            <a:r>
              <a:rPr lang="en-US" dirty="0"/>
              <a:t>Comparative genomics</a:t>
            </a:r>
          </a:p>
          <a:p>
            <a:pPr lvl="1"/>
            <a:r>
              <a:rPr lang="en-US" dirty="0"/>
              <a:t>Comparison of whole genomes from different organisms is comparative genomics, which includes comparison of gene number, gene location, and gene content from these genomes. </a:t>
            </a:r>
          </a:p>
          <a:p>
            <a:pPr lvl="1"/>
            <a:r>
              <a:rPr lang="en-US" dirty="0"/>
              <a:t>The comparison helps to reveal the extent of conservation among genomes, which will provide insights into the mechanism of genome evolution and gene transfer among genomes. </a:t>
            </a:r>
          </a:p>
          <a:p>
            <a:pPr lvl="1"/>
            <a:r>
              <a:rPr lang="en-US" dirty="0"/>
              <a:t>It helps to understand the pattern of acquisition of foreign genes through lateral gene transfer. </a:t>
            </a:r>
          </a:p>
          <a:p>
            <a:pPr lvl="1"/>
            <a:r>
              <a:rPr lang="en-US" dirty="0"/>
              <a:t>It also helps to reveal the core set of genes common among different genomes, which should correspond to the genes that are crucial for survival. </a:t>
            </a:r>
          </a:p>
          <a:p>
            <a:pPr lvl="1"/>
            <a:r>
              <a:rPr lang="en-US" dirty="0"/>
              <a:t>This knowledge can be potentially useful in future metabolic pathway engineering. </a:t>
            </a:r>
          </a:p>
          <a:p>
            <a:pPr lvl="1"/>
            <a:r>
              <a:rPr lang="en-US" dirty="0"/>
              <a:t>The main themes of comparative genomics include whole genome alignment, comparing gene order between genomes, constructing minimal genomes, and lateral gene transfer among genomes.</a:t>
            </a:r>
          </a:p>
          <a:p>
            <a:pPr lvl="1"/>
            <a:endParaRPr lang="en-US" dirty="0"/>
          </a:p>
        </p:txBody>
      </p:sp>
    </p:spTree>
    <p:extLst>
      <p:ext uri="{BB962C8B-B14F-4D97-AF65-F5344CB8AC3E}">
        <p14:creationId xmlns:p14="http://schemas.microsoft.com/office/powerpoint/2010/main" val="20368201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B3B84-15AF-4F33-B8C8-81C5FC43BBF6}"/>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2225C855-2624-4CA6-AE19-758298E52891}"/>
              </a:ext>
            </a:extLst>
          </p:cNvPr>
          <p:cNvSpPr>
            <a:spLocks noGrp="1"/>
          </p:cNvSpPr>
          <p:nvPr>
            <p:ph idx="1"/>
          </p:nvPr>
        </p:nvSpPr>
        <p:spPr/>
        <p:txBody>
          <a:bodyPr>
            <a:normAutofit fontScale="92500" lnSpcReduction="10000"/>
          </a:bodyPr>
          <a:lstStyle/>
          <a:p>
            <a:r>
              <a:rPr lang="en-US" dirty="0"/>
              <a:t>Whole genome alignment</a:t>
            </a:r>
          </a:p>
          <a:p>
            <a:pPr lvl="1"/>
            <a:r>
              <a:rPr lang="en-US" dirty="0"/>
              <a:t>With an ever-increasing number of genome sequences available, it becomes imperative to understand sequence conservation between genomes, which often helps to reveal the presence of conserved functional elements. </a:t>
            </a:r>
          </a:p>
          <a:p>
            <a:pPr lvl="1"/>
            <a:r>
              <a:rPr lang="en-US" dirty="0"/>
              <a:t>This can be accomplished through direct genome comparison or genome alignment. </a:t>
            </a:r>
          </a:p>
          <a:p>
            <a:pPr lvl="1"/>
            <a:r>
              <a:rPr lang="en-US" dirty="0"/>
              <a:t>The alignment at the genome level is fundamentally no different from the basic sequence alignment </a:t>
            </a:r>
          </a:p>
          <a:p>
            <a:pPr lvl="1"/>
            <a:r>
              <a:rPr lang="en-US" dirty="0"/>
              <a:t>However, alignment of extremely large sequences presents new complexities owing to the sheer size of the sequences. </a:t>
            </a:r>
          </a:p>
          <a:p>
            <a:pPr lvl="1"/>
            <a:r>
              <a:rPr lang="en-US" dirty="0"/>
              <a:t>Regular alignment programs tend to be error prone and inefficient when dealing with long stretches of DNA containing hundreds or thousands of genes. </a:t>
            </a:r>
          </a:p>
          <a:p>
            <a:pPr lvl="1"/>
            <a:r>
              <a:rPr lang="en-US" dirty="0"/>
              <a:t>Another challenge of genome alignment is effective visualization of alignment results.</a:t>
            </a:r>
          </a:p>
          <a:p>
            <a:pPr lvl="1"/>
            <a:endParaRPr lang="en-US" dirty="0"/>
          </a:p>
        </p:txBody>
      </p:sp>
    </p:spTree>
    <p:extLst>
      <p:ext uri="{BB962C8B-B14F-4D97-AF65-F5344CB8AC3E}">
        <p14:creationId xmlns:p14="http://schemas.microsoft.com/office/powerpoint/2010/main" val="2037818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BB3B84-15AF-4F33-B8C8-81C5FC43BBF6}"/>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2225C855-2624-4CA6-AE19-758298E52891}"/>
              </a:ext>
            </a:extLst>
          </p:cNvPr>
          <p:cNvSpPr>
            <a:spLocks noGrp="1"/>
          </p:cNvSpPr>
          <p:nvPr>
            <p:ph idx="1"/>
          </p:nvPr>
        </p:nvSpPr>
        <p:spPr/>
        <p:txBody>
          <a:bodyPr/>
          <a:lstStyle/>
          <a:p>
            <a:r>
              <a:rPr lang="en-US" dirty="0"/>
              <a:t>Finding the minimal genome</a:t>
            </a:r>
          </a:p>
          <a:p>
            <a:pPr lvl="1"/>
            <a:r>
              <a:rPr lang="en-US" dirty="0"/>
              <a:t>One of the goals of genome comparison is to understand what constitutes a minimal genome, which is a minimal set of genes required for maintaining a free-living cellular organism. </a:t>
            </a:r>
          </a:p>
          <a:p>
            <a:pPr lvl="1"/>
            <a:r>
              <a:rPr lang="en-US" dirty="0"/>
              <a:t>Finding minimal genomes helps provide an understanding of genes constituting key metabolic pathways, which are critical for a cell’s survival. </a:t>
            </a:r>
          </a:p>
          <a:p>
            <a:pPr lvl="1"/>
            <a:r>
              <a:rPr lang="en-US" dirty="0"/>
              <a:t>This analysis involves identification of orthologous genes shared between a number of divergent genomes.</a:t>
            </a:r>
          </a:p>
          <a:p>
            <a:pPr lvl="1"/>
            <a:endParaRPr lang="en-US" dirty="0"/>
          </a:p>
        </p:txBody>
      </p:sp>
    </p:spTree>
    <p:extLst>
      <p:ext uri="{BB962C8B-B14F-4D97-AF65-F5344CB8AC3E}">
        <p14:creationId xmlns:p14="http://schemas.microsoft.com/office/powerpoint/2010/main" val="15574892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3D8F9-E5A0-4631-A2F9-1013BE1B272B}"/>
              </a:ext>
            </a:extLst>
          </p:cNvPr>
          <p:cNvSpPr>
            <a:spLocks noGrp="1"/>
          </p:cNvSpPr>
          <p:nvPr>
            <p:ph type="title"/>
          </p:nvPr>
        </p:nvSpPr>
        <p:spPr/>
        <p:txBody>
          <a:bodyPr/>
          <a:lstStyle/>
          <a:p>
            <a:r>
              <a:rPr lang="en-US" dirty="0"/>
              <a:t>Genome annotation </a:t>
            </a:r>
          </a:p>
        </p:txBody>
      </p:sp>
      <p:sp>
        <p:nvSpPr>
          <p:cNvPr id="3" name="Content Placeholder 2">
            <a:extLst>
              <a:ext uri="{FF2B5EF4-FFF2-40B4-BE49-F238E27FC236}">
                <a16:creationId xmlns:a16="http://schemas.microsoft.com/office/drawing/2014/main" xmlns="" id="{66D149C6-F8A5-41D0-A439-CB6F5B451479}"/>
              </a:ext>
            </a:extLst>
          </p:cNvPr>
          <p:cNvSpPr>
            <a:spLocks noGrp="1"/>
          </p:cNvSpPr>
          <p:nvPr>
            <p:ph idx="1"/>
          </p:nvPr>
        </p:nvSpPr>
        <p:spPr>
          <a:xfrm>
            <a:off x="838200" y="1825625"/>
            <a:ext cx="10515600" cy="4761442"/>
          </a:xfrm>
        </p:spPr>
        <p:txBody>
          <a:bodyPr>
            <a:normAutofit/>
          </a:bodyPr>
          <a:lstStyle/>
          <a:p>
            <a:r>
              <a:rPr lang="en-US" dirty="0"/>
              <a:t>Lateral gene transfer</a:t>
            </a:r>
          </a:p>
          <a:p>
            <a:pPr lvl="1"/>
            <a:r>
              <a:rPr lang="en-US" dirty="0"/>
              <a:t>Lateral gene transfer (or horizontal gene transfer) is defined as the exchange of genetic materials between species in a way that is incongruent with commonly accepted vertical evolutionary pathway. </a:t>
            </a:r>
          </a:p>
          <a:p>
            <a:pPr lvl="1"/>
            <a:r>
              <a:rPr lang="en-US" dirty="0"/>
              <a:t>If lateral transfer events occurred relatively recently, one would expect to discover traces of the transfer by detecting regions of genomic sequence with unusual properties compared to surrounding regions. </a:t>
            </a:r>
          </a:p>
          <a:p>
            <a:pPr lvl="1"/>
            <a:r>
              <a:rPr lang="en-US" dirty="0"/>
              <a:t>The unusual characteristics to be examined include nucleotide composition, codon usage, and amino acid composition. </a:t>
            </a:r>
          </a:p>
          <a:p>
            <a:pPr lvl="1"/>
            <a:r>
              <a:rPr lang="en-US" dirty="0"/>
              <a:t>This can be considered a “within-genome” approach. </a:t>
            </a:r>
          </a:p>
          <a:p>
            <a:pPr lvl="1"/>
            <a:r>
              <a:rPr lang="en-US" dirty="0"/>
              <a:t>Another way to discern lateral gene transfer is through phylogenetic analysis referred to as an “among-genome” approach, which can be used to discover both recent and ancient lateral gene transfer events.</a:t>
            </a:r>
          </a:p>
        </p:txBody>
      </p:sp>
    </p:spTree>
    <p:extLst>
      <p:ext uri="{BB962C8B-B14F-4D97-AF65-F5344CB8AC3E}">
        <p14:creationId xmlns:p14="http://schemas.microsoft.com/office/powerpoint/2010/main" val="4241002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80AF69-FE32-4D51-9B08-5FFF44C72D0B}"/>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EA6FFBC9-9F42-4D0D-9600-A78A06940E49}"/>
              </a:ext>
            </a:extLst>
          </p:cNvPr>
          <p:cNvSpPr>
            <a:spLocks noGrp="1"/>
          </p:cNvSpPr>
          <p:nvPr>
            <p:ph idx="1"/>
          </p:nvPr>
        </p:nvSpPr>
        <p:spPr>
          <a:xfrm>
            <a:off x="838200" y="1825624"/>
            <a:ext cx="10515600" cy="5032375"/>
          </a:xfrm>
        </p:spPr>
        <p:txBody>
          <a:bodyPr>
            <a:normAutofit fontScale="77500" lnSpcReduction="20000"/>
          </a:bodyPr>
          <a:lstStyle/>
          <a:p>
            <a:r>
              <a:rPr lang="en-US" dirty="0"/>
              <a:t>Functional genomics deals with experiment based with a focus on gene functions at the whole genome level using high throughput approaches. </a:t>
            </a:r>
          </a:p>
          <a:p>
            <a:r>
              <a:rPr lang="en-US" dirty="0"/>
              <a:t>The emphasis here is on “high throughput,” which is simultaneous analysis of all genes in a genome. </a:t>
            </a:r>
          </a:p>
          <a:p>
            <a:r>
              <a:rPr lang="en-US" dirty="0"/>
              <a:t>This feature is in fact what separates genomics from traditional molecular biology, which studies only one gene at a time.</a:t>
            </a:r>
          </a:p>
          <a:p>
            <a:r>
              <a:rPr lang="en-US" dirty="0"/>
              <a:t>The high throughput analysis of all expressed genes is also termed transcriptome analysis, which is the expression analysis of the full set of RNA molecules produced by a cell under a given set of conditions. </a:t>
            </a:r>
          </a:p>
          <a:p>
            <a:r>
              <a:rPr lang="en-US" dirty="0"/>
              <a:t>Transcriptome analysis facilitates our understanding of how sets of genes work together to form metabolic, regulatory, and signaling pathways within the cell. </a:t>
            </a:r>
          </a:p>
          <a:p>
            <a:r>
              <a:rPr lang="en-US" dirty="0"/>
              <a:t>It reveals patterns of </a:t>
            </a:r>
            <a:r>
              <a:rPr lang="en-US" dirty="0" err="1"/>
              <a:t>coexpressed</a:t>
            </a:r>
            <a:r>
              <a:rPr lang="en-US" dirty="0"/>
              <a:t> and coregulated genes and allows determination of the functions of genes that were previously uncharacterized. </a:t>
            </a:r>
          </a:p>
          <a:p>
            <a:r>
              <a:rPr lang="en-US" dirty="0"/>
              <a:t>In short, functional genomics provides insight into the biological functions of the whole genome through automated high throughput expression analysis. </a:t>
            </a:r>
          </a:p>
          <a:p>
            <a:r>
              <a:rPr lang="en-US" dirty="0"/>
              <a:t>Transcriptome analysis that can be conducted using either sequence- or microarray-based approaches.</a:t>
            </a:r>
          </a:p>
          <a:p>
            <a:endParaRPr lang="en-US" dirty="0"/>
          </a:p>
        </p:txBody>
      </p:sp>
    </p:spTree>
    <p:extLst>
      <p:ext uri="{BB962C8B-B14F-4D97-AF65-F5344CB8AC3E}">
        <p14:creationId xmlns:p14="http://schemas.microsoft.com/office/powerpoint/2010/main" val="42568940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D5B7B-22F9-4E95-B137-E18CB86765B0}"/>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8793012B-027D-4E27-A27A-A77DCAA80621}"/>
              </a:ext>
            </a:extLst>
          </p:cNvPr>
          <p:cNvSpPr>
            <a:spLocks noGrp="1"/>
          </p:cNvSpPr>
          <p:nvPr>
            <p:ph idx="1"/>
          </p:nvPr>
        </p:nvSpPr>
        <p:spPr>
          <a:xfrm>
            <a:off x="838200" y="1825624"/>
            <a:ext cx="10515600" cy="4905376"/>
          </a:xfrm>
        </p:spPr>
        <p:txBody>
          <a:bodyPr>
            <a:normAutofit/>
          </a:bodyPr>
          <a:lstStyle/>
          <a:p>
            <a:r>
              <a:rPr lang="en-US" dirty="0"/>
              <a:t>Sequence based approach: Expressed sequence tags </a:t>
            </a:r>
          </a:p>
          <a:p>
            <a:pPr lvl="1"/>
            <a:r>
              <a:rPr lang="en-US" dirty="0"/>
              <a:t>One of the high throughput approaches to genome-wide profiling of gene expression is sequencing expressed sequence tags (ESTs). </a:t>
            </a:r>
          </a:p>
          <a:p>
            <a:pPr lvl="1"/>
            <a:r>
              <a:rPr lang="en-US" dirty="0"/>
              <a:t>ESTs are short sequences obtained from cDNA clones and serve as short identifiers of full-length genes.</a:t>
            </a:r>
          </a:p>
          <a:p>
            <a:pPr lvl="1"/>
            <a:r>
              <a:rPr lang="en-US" dirty="0"/>
              <a:t>ESTs are typically in the range of 200 to 400 nucleotides in length obtained from either the 5 end or 3 end of cDNA inserts. </a:t>
            </a:r>
          </a:p>
          <a:p>
            <a:pPr lvl="1"/>
            <a:r>
              <a:rPr lang="en-US" dirty="0"/>
              <a:t>Libraries of cDNA clones are prepared through reverse transcription of isolated mRNA populations by using oligo(dT) primers that hybridize with the poly(A) tail of mRNAs and ligation of the cDNAs to cloning vectors. </a:t>
            </a:r>
          </a:p>
          <a:p>
            <a:pPr lvl="1"/>
            <a:r>
              <a:rPr lang="en-US" dirty="0"/>
              <a:t>To generate EST data, clones in the cDNA library are randomly selected for sequencing from either end of the inserts.</a:t>
            </a:r>
          </a:p>
          <a:p>
            <a:pPr lvl="1"/>
            <a:endParaRPr lang="en-US" dirty="0"/>
          </a:p>
        </p:txBody>
      </p:sp>
    </p:spTree>
    <p:extLst>
      <p:ext uri="{BB962C8B-B14F-4D97-AF65-F5344CB8AC3E}">
        <p14:creationId xmlns:p14="http://schemas.microsoft.com/office/powerpoint/2010/main" val="2767540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D5B7B-22F9-4E95-B137-E18CB86765B0}"/>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8793012B-027D-4E27-A27A-A77DCAA80621}"/>
              </a:ext>
            </a:extLst>
          </p:cNvPr>
          <p:cNvSpPr>
            <a:spLocks noGrp="1"/>
          </p:cNvSpPr>
          <p:nvPr>
            <p:ph idx="1"/>
          </p:nvPr>
        </p:nvSpPr>
        <p:spPr>
          <a:xfrm>
            <a:off x="838200" y="1498600"/>
            <a:ext cx="6400109" cy="5359399"/>
          </a:xfrm>
        </p:spPr>
        <p:txBody>
          <a:bodyPr>
            <a:normAutofit/>
          </a:bodyPr>
          <a:lstStyle/>
          <a:p>
            <a:r>
              <a:rPr lang="en-US" dirty="0"/>
              <a:t>Expressed sequence tags </a:t>
            </a:r>
          </a:p>
          <a:p>
            <a:pPr lvl="1"/>
            <a:r>
              <a:rPr lang="en-US" dirty="0"/>
              <a:t>RNAs prepared from cellular material are a complex mixture and both mRNAs and imperfect mRNAs. </a:t>
            </a:r>
          </a:p>
          <a:p>
            <a:pPr lvl="1"/>
            <a:r>
              <a:rPr lang="en-US" dirty="0"/>
              <a:t>A cDNA population is reverse transcribed from the RNA population. </a:t>
            </a:r>
          </a:p>
          <a:p>
            <a:pPr lvl="1"/>
            <a:r>
              <a:rPr lang="en-US" dirty="0"/>
              <a:t>The 3' poly-A tail is used as a selective tag for mRNA selection and so the 3' end of the genes are more likely to be represented within the cDNA libraries than the 5' ends.</a:t>
            </a:r>
          </a:p>
          <a:p>
            <a:pPr lvl="1"/>
            <a:r>
              <a:rPr lang="en-US" dirty="0"/>
              <a:t>DNA sequence is read from the ends of the cDNA, yielding 5' and 3' ESTs.</a:t>
            </a:r>
          </a:p>
          <a:p>
            <a:pPr lvl="1"/>
            <a:r>
              <a:rPr lang="en-US" dirty="0"/>
              <a:t>These sequences join the pools of available ESTs for this organism.</a:t>
            </a:r>
          </a:p>
          <a:p>
            <a:pPr lvl="1"/>
            <a:endParaRPr lang="en-US" dirty="0"/>
          </a:p>
        </p:txBody>
      </p:sp>
      <p:pic>
        <p:nvPicPr>
          <p:cNvPr id="5" name="Picture 4">
            <a:extLst>
              <a:ext uri="{FF2B5EF4-FFF2-40B4-BE49-F238E27FC236}">
                <a16:creationId xmlns:a16="http://schemas.microsoft.com/office/drawing/2014/main" xmlns="" id="{78E6F0EE-CE31-43B6-81A3-7FA9EE8795AA}"/>
              </a:ext>
            </a:extLst>
          </p:cNvPr>
          <p:cNvPicPr>
            <a:picLocks noChangeAspect="1"/>
          </p:cNvPicPr>
          <p:nvPr/>
        </p:nvPicPr>
        <p:blipFill>
          <a:blip r:embed="rId2"/>
          <a:stretch>
            <a:fillRect/>
          </a:stretch>
        </p:blipFill>
        <p:spPr>
          <a:xfrm>
            <a:off x="7238309" y="937865"/>
            <a:ext cx="4953691" cy="4982270"/>
          </a:xfrm>
          <a:prstGeom prst="rect">
            <a:avLst/>
          </a:prstGeom>
        </p:spPr>
      </p:pic>
    </p:spTree>
    <p:extLst>
      <p:ext uri="{BB962C8B-B14F-4D97-AF65-F5344CB8AC3E}">
        <p14:creationId xmlns:p14="http://schemas.microsoft.com/office/powerpoint/2010/main" val="31241833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D5B7B-22F9-4E95-B137-E18CB86765B0}"/>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8793012B-027D-4E27-A27A-A77DCAA80621}"/>
              </a:ext>
            </a:extLst>
          </p:cNvPr>
          <p:cNvSpPr>
            <a:spLocks noGrp="1"/>
          </p:cNvSpPr>
          <p:nvPr>
            <p:ph idx="1"/>
          </p:nvPr>
        </p:nvSpPr>
        <p:spPr>
          <a:xfrm>
            <a:off x="838200" y="1825624"/>
            <a:ext cx="10515600" cy="5032375"/>
          </a:xfrm>
        </p:spPr>
        <p:txBody>
          <a:bodyPr>
            <a:normAutofit fontScale="92500" lnSpcReduction="20000"/>
          </a:bodyPr>
          <a:lstStyle/>
          <a:p>
            <a:r>
              <a:rPr lang="en-US" dirty="0"/>
              <a:t>Expressed sequence tags : Advantages</a:t>
            </a:r>
          </a:p>
          <a:p>
            <a:pPr lvl="1"/>
            <a:r>
              <a:rPr lang="en-US" dirty="0"/>
              <a:t>The EST data are able to provide a rough estimate of genes that are actively expressed in a genome under a particular physiological condition. </a:t>
            </a:r>
          </a:p>
          <a:p>
            <a:pPr lvl="1"/>
            <a:r>
              <a:rPr lang="en-US" dirty="0"/>
              <a:t>This is because the frequencies for particular ESTs reflect the abundance of the corresponding mRNA in a cell, which corresponds to the levels of gene expression at that condition. </a:t>
            </a:r>
          </a:p>
          <a:p>
            <a:pPr lvl="1"/>
            <a:r>
              <a:rPr lang="en-US" dirty="0"/>
              <a:t>Another potential benefit of EST sampling is that, by randomly sequencing cDNA clones, it is possible to discover new genes.</a:t>
            </a:r>
          </a:p>
          <a:p>
            <a:pPr lvl="1"/>
            <a:r>
              <a:rPr lang="en-US" dirty="0"/>
              <a:t>EST libraries can be easily generated from various cell lines, tissues, organs, and at various developmental stages. </a:t>
            </a:r>
          </a:p>
          <a:p>
            <a:pPr lvl="1"/>
            <a:r>
              <a:rPr lang="en-US" dirty="0"/>
              <a:t>ESTs can also facilitate the unique identification of a gene from a cDNA library; a short tag can lead to a cDNA clone. </a:t>
            </a:r>
          </a:p>
          <a:p>
            <a:pPr lvl="1"/>
            <a:r>
              <a:rPr lang="en-US" dirty="0"/>
              <a:t>Although individual ESTs are prone to error, an entire collection of ESTs contains valuable information. </a:t>
            </a:r>
          </a:p>
          <a:p>
            <a:pPr lvl="1"/>
            <a:r>
              <a:rPr lang="en-US" dirty="0"/>
              <a:t>Often, after consolidation of multiple EST sequences, a full-length cDNA can be derived. </a:t>
            </a:r>
          </a:p>
          <a:p>
            <a:pPr lvl="1"/>
            <a:r>
              <a:rPr lang="en-US" dirty="0"/>
              <a:t>By searching a nonredundant EST collection, one can identify potential genes of interest.</a:t>
            </a:r>
          </a:p>
          <a:p>
            <a:pPr lvl="1"/>
            <a:endParaRPr lang="en-US" dirty="0"/>
          </a:p>
        </p:txBody>
      </p:sp>
    </p:spTree>
    <p:extLst>
      <p:ext uri="{BB962C8B-B14F-4D97-AF65-F5344CB8AC3E}">
        <p14:creationId xmlns:p14="http://schemas.microsoft.com/office/powerpoint/2010/main" val="66246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4"/>
            <a:ext cx="10515600" cy="4854575"/>
          </a:xfrm>
        </p:spPr>
        <p:txBody>
          <a:bodyPr>
            <a:normAutofit/>
          </a:bodyPr>
          <a:lstStyle/>
          <a:p>
            <a:pPr marL="514350" indent="-514350">
              <a:buFont typeface="+mj-lt"/>
              <a:buAutoNum type="arabicPeriod" startAt="3"/>
            </a:pPr>
            <a:r>
              <a:rPr lang="en-US" dirty="0"/>
              <a:t>Multiple sequence alignment</a:t>
            </a:r>
          </a:p>
          <a:p>
            <a:pPr lvl="1"/>
            <a:r>
              <a:rPr lang="en-US" dirty="0"/>
              <a:t>Multiple sequence-alignment methods assemble pairwise sequence alignments for many related sequences into a picture of sequence homology among all members of a gene family.</a:t>
            </a:r>
          </a:p>
          <a:p>
            <a:pPr lvl="1"/>
            <a:r>
              <a:rPr lang="en-US" dirty="0"/>
              <a:t>Multiple sequence alignments aid in visual identification of sites in a DNA or protein sequence that may be functionally important. Such sites are usually conserved; that is, the same amino acid is present at that site in each one of a group of related sequences. </a:t>
            </a:r>
          </a:p>
          <a:p>
            <a:pPr lvl="1"/>
            <a:r>
              <a:rPr lang="en-US" dirty="0"/>
              <a:t>Multiple sequence alignments can also be quantitatively analyzed to extract information about a gene family. </a:t>
            </a:r>
          </a:p>
          <a:p>
            <a:pPr lvl="1"/>
            <a:r>
              <a:rPr lang="en-US" dirty="0"/>
              <a:t>Multiple sequence alignments are an integral step in phylogenetic analysis of a family of related sequences, and they also provide the basis for identifying sequence patterns that characterize particular protein families. </a:t>
            </a:r>
          </a:p>
          <a:p>
            <a:pPr marL="971550" lvl="1" indent="-514350">
              <a:buFont typeface="+mj-lt"/>
              <a:buAutoNum type="arabicPeriod" startAt="3"/>
            </a:pPr>
            <a:endParaRPr lang="en-US" dirty="0"/>
          </a:p>
        </p:txBody>
      </p:sp>
      <p:pic>
        <p:nvPicPr>
          <p:cNvPr id="4" name="Picture 3">
            <a:extLst>
              <a:ext uri="{FF2B5EF4-FFF2-40B4-BE49-F238E27FC236}">
                <a16:creationId xmlns:a16="http://schemas.microsoft.com/office/drawing/2014/main" xmlns="" id="{4993EC7E-2E47-4E68-B000-A8F1DB9FF699}"/>
              </a:ext>
            </a:extLst>
          </p:cNvPr>
          <p:cNvPicPr>
            <a:picLocks noChangeAspect="1"/>
          </p:cNvPicPr>
          <p:nvPr/>
        </p:nvPicPr>
        <p:blipFill rotWithShape="1">
          <a:blip r:embed="rId2">
            <a:extLst>
              <a:ext uri="{28A0092B-C50C-407E-A947-70E740481C1C}">
                <a14:useLocalDpi xmlns:a14="http://schemas.microsoft.com/office/drawing/2010/main" val="0"/>
              </a:ext>
            </a:extLst>
          </a:blip>
          <a:srcRect b="16438"/>
          <a:stretch/>
        </p:blipFill>
        <p:spPr>
          <a:xfrm>
            <a:off x="7300566" y="67872"/>
            <a:ext cx="4817823" cy="2110121"/>
          </a:xfrm>
          <a:prstGeom prst="rect">
            <a:avLst/>
          </a:prstGeom>
        </p:spPr>
      </p:pic>
    </p:spTree>
    <p:extLst>
      <p:ext uri="{BB962C8B-B14F-4D97-AF65-F5344CB8AC3E}">
        <p14:creationId xmlns:p14="http://schemas.microsoft.com/office/powerpoint/2010/main" val="2500777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D5B7B-22F9-4E95-B137-E18CB86765B0}"/>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8793012B-027D-4E27-A27A-A77DCAA80621}"/>
              </a:ext>
            </a:extLst>
          </p:cNvPr>
          <p:cNvSpPr>
            <a:spLocks noGrp="1"/>
          </p:cNvSpPr>
          <p:nvPr>
            <p:ph idx="1"/>
          </p:nvPr>
        </p:nvSpPr>
        <p:spPr>
          <a:xfrm>
            <a:off x="838200" y="1825624"/>
            <a:ext cx="10515600" cy="5032375"/>
          </a:xfrm>
        </p:spPr>
        <p:txBody>
          <a:bodyPr>
            <a:normAutofit fontScale="92500" lnSpcReduction="20000"/>
          </a:bodyPr>
          <a:lstStyle/>
          <a:p>
            <a:r>
              <a:rPr lang="en-US" dirty="0"/>
              <a:t>Expressed sequence tags : Limitations</a:t>
            </a:r>
          </a:p>
          <a:p>
            <a:pPr lvl="1"/>
            <a:r>
              <a:rPr lang="en-US" dirty="0"/>
              <a:t>EST sequences are often of low quality because they are automatically generated without verification and thus contain high error rates. </a:t>
            </a:r>
          </a:p>
          <a:p>
            <a:pPr lvl="1"/>
            <a:r>
              <a:rPr lang="en-US" dirty="0"/>
              <a:t>Many bases are ambiguously determined, represented by N ’s. </a:t>
            </a:r>
          </a:p>
          <a:p>
            <a:pPr lvl="1"/>
            <a:r>
              <a:rPr lang="en-US" dirty="0"/>
              <a:t>Common errors also include frameshift errors and artifactual stop codons, resulting in failures of translating the sequences. </a:t>
            </a:r>
          </a:p>
          <a:p>
            <a:pPr lvl="1"/>
            <a:r>
              <a:rPr lang="en-US" dirty="0"/>
              <a:t>In addition, there is often contamination by vector sequence, introns (from </a:t>
            </a:r>
            <a:r>
              <a:rPr lang="en-US" dirty="0" err="1"/>
              <a:t>unspliced</a:t>
            </a:r>
            <a:r>
              <a:rPr lang="en-US" dirty="0"/>
              <a:t> RNAs), ribosomal RNA (rRNA), mitochondrial RNA, among others. </a:t>
            </a:r>
          </a:p>
          <a:p>
            <a:pPr lvl="1"/>
            <a:r>
              <a:rPr lang="en-US" dirty="0"/>
              <a:t>ESTs represent only partial sequences of genes. Gene sequences at the 3 end tend to be more heavily represented than those at the 5 end because reverse transcription is primed with oligo(dT) primers. </a:t>
            </a:r>
          </a:p>
          <a:p>
            <a:pPr lvl="1"/>
            <a:r>
              <a:rPr lang="en-US" dirty="0"/>
              <a:t>Another problem of ESTs is the presence of chimeric clones owing to cloning artifacts in library construction, in which more than one transcript is ligated in a clone resulting in the 5 end of a sequence representing one gene and the 3 end another gene.</a:t>
            </a:r>
          </a:p>
          <a:p>
            <a:pPr lvl="1"/>
            <a:r>
              <a:rPr lang="en-US" dirty="0"/>
              <a:t>Another fundamental problem with EST profiling is that it predominantly represents highly expressed, abundant transcripts. Weakly expressed genes are hardly found in a EST sequencing survey.</a:t>
            </a:r>
          </a:p>
          <a:p>
            <a:pPr lvl="1"/>
            <a:endParaRPr lang="en-US" dirty="0"/>
          </a:p>
          <a:p>
            <a:endParaRPr lang="en-US" dirty="0"/>
          </a:p>
        </p:txBody>
      </p:sp>
    </p:spTree>
    <p:extLst>
      <p:ext uri="{BB962C8B-B14F-4D97-AF65-F5344CB8AC3E}">
        <p14:creationId xmlns:p14="http://schemas.microsoft.com/office/powerpoint/2010/main" val="31442765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4A119E-C9D8-4970-9040-21D55EA88E36}"/>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BE09D8FA-41D7-4346-BB90-9DAF36C5E945}"/>
              </a:ext>
            </a:extLst>
          </p:cNvPr>
          <p:cNvSpPr>
            <a:spLocks noGrp="1"/>
          </p:cNvSpPr>
          <p:nvPr>
            <p:ph idx="1"/>
          </p:nvPr>
        </p:nvSpPr>
        <p:spPr>
          <a:xfrm>
            <a:off x="838200" y="1690688"/>
            <a:ext cx="10515600" cy="5167311"/>
          </a:xfrm>
        </p:spPr>
        <p:txBody>
          <a:bodyPr>
            <a:normAutofit fontScale="92500"/>
          </a:bodyPr>
          <a:lstStyle/>
          <a:p>
            <a:r>
              <a:rPr lang="en-US" dirty="0"/>
              <a:t>Serial analysis of gene expression (SAGE)</a:t>
            </a:r>
          </a:p>
          <a:p>
            <a:pPr lvl="1"/>
            <a:r>
              <a:rPr lang="en-US" dirty="0"/>
              <a:t>Serial analysis of gene expression (SAGE) is another high throughput, sequence-based approach for global gene expression profile analysis. </a:t>
            </a:r>
          </a:p>
          <a:p>
            <a:pPr lvl="1"/>
            <a:r>
              <a:rPr lang="en-US" dirty="0"/>
              <a:t>Unlike EST sampling, SAGE is more quantitative in determining mRNA expression in a cell. </a:t>
            </a:r>
          </a:p>
          <a:p>
            <a:pPr lvl="1"/>
            <a:r>
              <a:rPr lang="en-US" dirty="0"/>
              <a:t>In this method, short fragments of DNA (usually 15 base pairs) are excised from cDNA sequences and used as unique markers of the gene transcripts. </a:t>
            </a:r>
          </a:p>
          <a:p>
            <a:pPr lvl="1"/>
            <a:r>
              <a:rPr lang="en-US" dirty="0"/>
              <a:t>The sequence fragments are termed tags. </a:t>
            </a:r>
          </a:p>
          <a:p>
            <a:pPr lvl="1"/>
            <a:r>
              <a:rPr lang="en-US" dirty="0"/>
              <a:t>They are subsequently concatenated (linked together), cloned, and sequenced. The transcript analysis is carried out computationally in a serial manner. </a:t>
            </a:r>
          </a:p>
          <a:p>
            <a:pPr lvl="1"/>
            <a:r>
              <a:rPr lang="en-US" dirty="0"/>
              <a:t>Once gene tags are unambiguously identified, their frequency indicates the level of gene expression. </a:t>
            </a:r>
          </a:p>
          <a:p>
            <a:pPr lvl="1"/>
            <a:r>
              <a:rPr lang="en-US" dirty="0"/>
              <a:t>This approach is much more efficient than the EST analysis in that it uses a short nucleotide tag to define a gene transcript and allows sequencing of multiple tags in a single clone.</a:t>
            </a:r>
          </a:p>
          <a:p>
            <a:pPr lvl="1"/>
            <a:endParaRPr lang="en-US" dirty="0"/>
          </a:p>
        </p:txBody>
      </p:sp>
    </p:spTree>
    <p:extLst>
      <p:ext uri="{BB962C8B-B14F-4D97-AF65-F5344CB8AC3E}">
        <p14:creationId xmlns:p14="http://schemas.microsoft.com/office/powerpoint/2010/main" val="8013572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09458-4EBB-4B62-A313-C5E104B8EBEC}"/>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A2CD67AD-B7BF-42DC-92B8-E0C037CC9099}"/>
              </a:ext>
            </a:extLst>
          </p:cNvPr>
          <p:cNvSpPr>
            <a:spLocks noGrp="1"/>
          </p:cNvSpPr>
          <p:nvPr>
            <p:ph idx="1"/>
          </p:nvPr>
        </p:nvSpPr>
        <p:spPr>
          <a:xfrm>
            <a:off x="838200" y="1825624"/>
            <a:ext cx="7859746" cy="5032375"/>
          </a:xfrm>
        </p:spPr>
        <p:txBody>
          <a:bodyPr>
            <a:normAutofit/>
          </a:bodyPr>
          <a:lstStyle/>
          <a:p>
            <a:r>
              <a:rPr lang="en-US" dirty="0"/>
              <a:t>Serial analysis of gene expression (SAGE)</a:t>
            </a:r>
          </a:p>
          <a:p>
            <a:pPr lvl="1"/>
            <a:r>
              <a:rPr lang="en-US" dirty="0"/>
              <a:t>Isolate the mRNA of an input sample (e.g. a tumor).</a:t>
            </a:r>
          </a:p>
          <a:p>
            <a:pPr lvl="1"/>
            <a:r>
              <a:rPr lang="en-US" dirty="0"/>
              <a:t>Extract a small chunk of sequence from a defined position of each mRNA molecule.</a:t>
            </a:r>
          </a:p>
          <a:p>
            <a:pPr lvl="1"/>
            <a:r>
              <a:rPr lang="en-US" dirty="0"/>
              <a:t>Link these small pieces of sequence together to form a long chain (or concatemer).</a:t>
            </a:r>
          </a:p>
          <a:p>
            <a:pPr lvl="1"/>
            <a:r>
              <a:rPr lang="en-US" dirty="0"/>
              <a:t>Clone these chains into a vector which can be taken up by bacteria.</a:t>
            </a:r>
          </a:p>
          <a:p>
            <a:pPr lvl="1"/>
            <a:r>
              <a:rPr lang="en-US" dirty="0"/>
              <a:t>Sequence these chains using modern high-throughput DNA sequencers.</a:t>
            </a:r>
          </a:p>
          <a:p>
            <a:pPr lvl="1"/>
            <a:r>
              <a:rPr lang="en-US" dirty="0"/>
              <a:t>Process this data with a computer to count the small sequence tags.</a:t>
            </a:r>
          </a:p>
          <a:p>
            <a:pPr lvl="1"/>
            <a:endParaRPr lang="en-US" dirty="0"/>
          </a:p>
        </p:txBody>
      </p:sp>
      <p:pic>
        <p:nvPicPr>
          <p:cNvPr id="5" name="Picture 4">
            <a:extLst>
              <a:ext uri="{FF2B5EF4-FFF2-40B4-BE49-F238E27FC236}">
                <a16:creationId xmlns:a16="http://schemas.microsoft.com/office/drawing/2014/main" xmlns="" id="{E641FD75-973A-4977-949A-FE54948D8618}"/>
              </a:ext>
            </a:extLst>
          </p:cNvPr>
          <p:cNvPicPr>
            <a:picLocks noChangeAspect="1"/>
          </p:cNvPicPr>
          <p:nvPr/>
        </p:nvPicPr>
        <p:blipFill>
          <a:blip r:embed="rId2"/>
          <a:stretch>
            <a:fillRect/>
          </a:stretch>
        </p:blipFill>
        <p:spPr>
          <a:xfrm>
            <a:off x="8697946" y="885470"/>
            <a:ext cx="3553321" cy="5087060"/>
          </a:xfrm>
          <a:prstGeom prst="rect">
            <a:avLst/>
          </a:prstGeom>
        </p:spPr>
      </p:pic>
    </p:spTree>
    <p:extLst>
      <p:ext uri="{BB962C8B-B14F-4D97-AF65-F5344CB8AC3E}">
        <p14:creationId xmlns:p14="http://schemas.microsoft.com/office/powerpoint/2010/main" val="4512477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0D2019-AF49-4B71-AF5C-8D552546DD59}"/>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45C4017E-A933-4406-9432-50B415B9C670}"/>
              </a:ext>
            </a:extLst>
          </p:cNvPr>
          <p:cNvSpPr>
            <a:spLocks noGrp="1"/>
          </p:cNvSpPr>
          <p:nvPr>
            <p:ph idx="1"/>
          </p:nvPr>
        </p:nvSpPr>
        <p:spPr>
          <a:xfrm>
            <a:off x="838200" y="1825625"/>
            <a:ext cx="10515600" cy="4736042"/>
          </a:xfrm>
        </p:spPr>
        <p:txBody>
          <a:bodyPr>
            <a:normAutofit fontScale="92500" lnSpcReduction="10000"/>
          </a:bodyPr>
          <a:lstStyle/>
          <a:p>
            <a:r>
              <a:rPr lang="en-US" dirty="0"/>
              <a:t>Microarray based approach</a:t>
            </a:r>
          </a:p>
          <a:p>
            <a:pPr lvl="1"/>
            <a:r>
              <a:rPr lang="en-US" dirty="0"/>
              <a:t>The most commonly used global gene expression profiling method in current genomics research is the DNA microarray-based approach. </a:t>
            </a:r>
          </a:p>
          <a:p>
            <a:pPr lvl="1"/>
            <a:r>
              <a:rPr lang="en-US" dirty="0"/>
              <a:t>A microarray (or gene chip) is a slide attached with a high-density array of immobilized DNA oligomers representing the entire genome of the species under study. </a:t>
            </a:r>
          </a:p>
          <a:p>
            <a:pPr lvl="1"/>
            <a:r>
              <a:rPr lang="en-US" dirty="0"/>
              <a:t>Each oligomer is spotted on the slide and serves as a probe for binding to a unique, complementary cDNA. </a:t>
            </a:r>
          </a:p>
          <a:p>
            <a:pPr lvl="1"/>
            <a:r>
              <a:rPr lang="en-US" dirty="0"/>
              <a:t>The entire cDNA population, labeled with fluorescent dyes or radioisotopes, is allowed to hybridize with the oligo probes on the chip. </a:t>
            </a:r>
          </a:p>
          <a:p>
            <a:pPr lvl="1"/>
            <a:r>
              <a:rPr lang="en-US" dirty="0"/>
              <a:t>The amount of fluorescent or radiolabels at each spot position reflects the amount of corresponding mRNA in the cell. </a:t>
            </a:r>
          </a:p>
          <a:p>
            <a:pPr lvl="1"/>
            <a:r>
              <a:rPr lang="en-US" dirty="0"/>
              <a:t>Using this analysis, patterns of global gene expression in a cell can be examined. </a:t>
            </a:r>
          </a:p>
          <a:p>
            <a:pPr lvl="1"/>
            <a:r>
              <a:rPr lang="en-US" dirty="0"/>
              <a:t>Sets of genes involved in the same regulatory or metabolic pathways can potentially be identified.</a:t>
            </a:r>
          </a:p>
          <a:p>
            <a:pPr lvl="1"/>
            <a:endParaRPr lang="en-US" dirty="0"/>
          </a:p>
        </p:txBody>
      </p:sp>
    </p:spTree>
    <p:extLst>
      <p:ext uri="{BB962C8B-B14F-4D97-AF65-F5344CB8AC3E}">
        <p14:creationId xmlns:p14="http://schemas.microsoft.com/office/powerpoint/2010/main" val="35062702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0D2019-AF49-4B71-AF5C-8D552546DD59}"/>
              </a:ext>
            </a:extLst>
          </p:cNvPr>
          <p:cNvSpPr>
            <a:spLocks noGrp="1"/>
          </p:cNvSpPr>
          <p:nvPr>
            <p:ph type="title"/>
          </p:nvPr>
        </p:nvSpPr>
        <p:spPr/>
        <p:txBody>
          <a:bodyPr/>
          <a:lstStyle/>
          <a:p>
            <a:r>
              <a:rPr lang="en-US" dirty="0"/>
              <a:t>Functional genomics </a:t>
            </a:r>
          </a:p>
        </p:txBody>
      </p:sp>
      <p:sp>
        <p:nvSpPr>
          <p:cNvPr id="3" name="Content Placeholder 2">
            <a:extLst>
              <a:ext uri="{FF2B5EF4-FFF2-40B4-BE49-F238E27FC236}">
                <a16:creationId xmlns:a16="http://schemas.microsoft.com/office/drawing/2014/main" xmlns="" id="{45C4017E-A933-4406-9432-50B415B9C670}"/>
              </a:ext>
            </a:extLst>
          </p:cNvPr>
          <p:cNvSpPr>
            <a:spLocks noGrp="1"/>
          </p:cNvSpPr>
          <p:nvPr>
            <p:ph idx="1"/>
          </p:nvPr>
        </p:nvSpPr>
        <p:spPr>
          <a:xfrm>
            <a:off x="838200" y="1825625"/>
            <a:ext cx="7886216" cy="4351338"/>
          </a:xfrm>
        </p:spPr>
        <p:txBody>
          <a:bodyPr>
            <a:normAutofit/>
          </a:bodyPr>
          <a:lstStyle/>
          <a:p>
            <a:r>
              <a:rPr lang="en-US" dirty="0"/>
              <a:t>DNA microarray analysis</a:t>
            </a:r>
          </a:p>
          <a:p>
            <a:pPr lvl="1"/>
            <a:r>
              <a:rPr lang="en-US" dirty="0"/>
              <a:t>A typical DNA microarray experiment involves a multistep procedure: </a:t>
            </a:r>
          </a:p>
          <a:p>
            <a:pPr lvl="2"/>
            <a:r>
              <a:rPr lang="en-US" dirty="0"/>
              <a:t>fabrication of microarrays by fixing properly designed oligonucleotides representing specific genes; </a:t>
            </a:r>
          </a:p>
          <a:p>
            <a:pPr lvl="2"/>
            <a:r>
              <a:rPr lang="en-US" dirty="0"/>
              <a:t>hybridization of cDNA populations onto the microarray; </a:t>
            </a:r>
          </a:p>
          <a:p>
            <a:pPr lvl="2"/>
            <a:r>
              <a:rPr lang="en-US" dirty="0"/>
              <a:t>scanning hybridization signals and image analysis; </a:t>
            </a:r>
          </a:p>
          <a:p>
            <a:pPr lvl="2"/>
            <a:r>
              <a:rPr lang="en-US" dirty="0"/>
              <a:t>transformation and normalization of data; </a:t>
            </a:r>
          </a:p>
          <a:p>
            <a:pPr lvl="2"/>
            <a:r>
              <a:rPr lang="en-US" dirty="0"/>
              <a:t>analyzing data to identify differentially expressed genes as well as sets of genes that are coregulated</a:t>
            </a:r>
          </a:p>
        </p:txBody>
      </p:sp>
      <p:pic>
        <p:nvPicPr>
          <p:cNvPr id="5" name="Picture 4">
            <a:extLst>
              <a:ext uri="{FF2B5EF4-FFF2-40B4-BE49-F238E27FC236}">
                <a16:creationId xmlns:a16="http://schemas.microsoft.com/office/drawing/2014/main" xmlns="" id="{3798B57A-2FAB-4644-9E74-23A72A248C93}"/>
              </a:ext>
            </a:extLst>
          </p:cNvPr>
          <p:cNvPicPr>
            <a:picLocks noChangeAspect="1"/>
          </p:cNvPicPr>
          <p:nvPr/>
        </p:nvPicPr>
        <p:blipFill>
          <a:blip r:embed="rId2"/>
          <a:stretch>
            <a:fillRect/>
          </a:stretch>
        </p:blipFill>
        <p:spPr>
          <a:xfrm>
            <a:off x="8724416" y="847364"/>
            <a:ext cx="3467584" cy="5163271"/>
          </a:xfrm>
          <a:prstGeom prst="rect">
            <a:avLst/>
          </a:prstGeom>
        </p:spPr>
      </p:pic>
    </p:spTree>
    <p:extLst>
      <p:ext uri="{BB962C8B-B14F-4D97-AF65-F5344CB8AC3E}">
        <p14:creationId xmlns:p14="http://schemas.microsoft.com/office/powerpoint/2010/main" val="18884311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30FA2B-0728-4B00-BE32-8C42B450CC19}"/>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5824E9C5-3FD2-4FBE-8F74-A051C2AE1D64}"/>
              </a:ext>
            </a:extLst>
          </p:cNvPr>
          <p:cNvSpPr>
            <a:spLocks noGrp="1"/>
          </p:cNvSpPr>
          <p:nvPr>
            <p:ph idx="1"/>
          </p:nvPr>
        </p:nvSpPr>
        <p:spPr/>
        <p:txBody>
          <a:bodyPr/>
          <a:lstStyle/>
          <a:p>
            <a:r>
              <a:rPr lang="en-US" dirty="0"/>
              <a:t>The Human Genome Project (HGP) was an international scientific research project with the goal of determining the base pairs that make up human DNA, and of identifying and mapping all of the genes of the human genome from both a physical and a functional standpoint.</a:t>
            </a:r>
          </a:p>
          <a:p>
            <a:r>
              <a:rPr lang="en-US" dirty="0"/>
              <a:t>It remains the world's largest collaborative biological project. </a:t>
            </a:r>
          </a:p>
          <a:p>
            <a:r>
              <a:rPr lang="en-US" dirty="0"/>
              <a:t>This $3 billion project was a 13-year-long, publicly funded project initiated in 1990 with the objective of determining the DNA sequence of the entire euchromatic human genome within 15 years</a:t>
            </a:r>
          </a:p>
        </p:txBody>
      </p:sp>
    </p:spTree>
    <p:extLst>
      <p:ext uri="{BB962C8B-B14F-4D97-AF65-F5344CB8AC3E}">
        <p14:creationId xmlns:p14="http://schemas.microsoft.com/office/powerpoint/2010/main" val="615028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332A12-31B5-4A98-AAF0-6F12E9EF62A0}"/>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0F82E8CE-E0CD-46A8-8ED2-2C86E4AC3D6B}"/>
              </a:ext>
            </a:extLst>
          </p:cNvPr>
          <p:cNvSpPr>
            <a:spLocks noGrp="1"/>
          </p:cNvSpPr>
          <p:nvPr>
            <p:ph idx="1"/>
          </p:nvPr>
        </p:nvSpPr>
        <p:spPr/>
        <p:txBody>
          <a:bodyPr>
            <a:normAutofit/>
          </a:bodyPr>
          <a:lstStyle/>
          <a:p>
            <a:r>
              <a:rPr lang="en-US" dirty="0"/>
              <a:t>Most of the government-sponsored sequencing was performed in twenty universities and research </a:t>
            </a:r>
            <a:r>
              <a:rPr lang="en-US" dirty="0" err="1"/>
              <a:t>centres</a:t>
            </a:r>
            <a:r>
              <a:rPr lang="en-US" dirty="0"/>
              <a:t> in the United States, the United Kingdom, Japan, France, Germany, Spain, and China.</a:t>
            </a:r>
          </a:p>
          <a:p>
            <a:r>
              <a:rPr lang="en-US" dirty="0"/>
              <a:t>A parallel project was conducted outside the government by the Celera Corporation, or Celera Genomics, which was formally launched in 1998</a:t>
            </a:r>
          </a:p>
          <a:p>
            <a:r>
              <a:rPr lang="en-US" dirty="0"/>
              <a:t>In 1990, the two major funding agencies, DOE and NIH, developed a memorandum of understanding in order to coordinate plans and set the clock for the initiation of the Project to 1990. </a:t>
            </a:r>
          </a:p>
          <a:p>
            <a:endParaRPr lang="en-US" dirty="0"/>
          </a:p>
        </p:txBody>
      </p:sp>
    </p:spTree>
    <p:extLst>
      <p:ext uri="{BB962C8B-B14F-4D97-AF65-F5344CB8AC3E}">
        <p14:creationId xmlns:p14="http://schemas.microsoft.com/office/powerpoint/2010/main" val="695513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C75AB1-A81C-46B9-8589-777D00898392}"/>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27771C4D-279C-4183-8D55-3B5554B69D11}"/>
              </a:ext>
            </a:extLst>
          </p:cNvPr>
          <p:cNvSpPr>
            <a:spLocks noGrp="1"/>
          </p:cNvSpPr>
          <p:nvPr>
            <p:ph idx="1"/>
          </p:nvPr>
        </p:nvSpPr>
        <p:spPr/>
        <p:txBody>
          <a:bodyPr>
            <a:normAutofit/>
          </a:bodyPr>
          <a:lstStyle/>
          <a:p>
            <a:r>
              <a:rPr lang="en-US" dirty="0"/>
              <a:t>During the project’s initiation, David Galas was Director of the “Office of Biological and Environmental Research” in the U.S. Department of Energy's Office of Science and James Watson headed the NIH Genome Program. </a:t>
            </a:r>
          </a:p>
          <a:p>
            <a:r>
              <a:rPr lang="en-US" dirty="0"/>
              <a:t>In 1993, Aristides </a:t>
            </a:r>
            <a:r>
              <a:rPr lang="en-US" dirty="0" err="1"/>
              <a:t>Patrinos</a:t>
            </a:r>
            <a:r>
              <a:rPr lang="en-US" dirty="0"/>
              <a:t> succeeded Galas and Francis Collins succeeded James Watson, assuming the role of overall Project Head as Director of the U.S. National Institutes of Health (NIH) National Center for Human Genome Research</a:t>
            </a:r>
          </a:p>
        </p:txBody>
      </p:sp>
    </p:spTree>
    <p:extLst>
      <p:ext uri="{BB962C8B-B14F-4D97-AF65-F5344CB8AC3E}">
        <p14:creationId xmlns:p14="http://schemas.microsoft.com/office/powerpoint/2010/main" val="28101117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232B00-7ECB-4031-A655-F21D7BABF7C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0716DD88-466A-4334-9393-7A881BE8176B}"/>
              </a:ext>
            </a:extLst>
          </p:cNvPr>
          <p:cNvSpPr>
            <a:spLocks noGrp="1"/>
          </p:cNvSpPr>
          <p:nvPr>
            <p:ph idx="1"/>
          </p:nvPr>
        </p:nvSpPr>
        <p:spPr/>
        <p:txBody>
          <a:bodyPr>
            <a:normAutofit lnSpcReduction="10000"/>
          </a:bodyPr>
          <a:lstStyle/>
          <a:p>
            <a:r>
              <a:rPr lang="en-US" dirty="0"/>
              <a:t>The Human Genome Project (HGP) was declared complete in April 2003. </a:t>
            </a:r>
          </a:p>
          <a:p>
            <a:r>
              <a:rPr lang="en-US" dirty="0"/>
              <a:t>An initial rough draft of the human genome was available in June 2000 and by February 2001 a working draft had been completed and published followed by the final sequencing mapping of the human genome on April, 2003. </a:t>
            </a:r>
          </a:p>
          <a:p>
            <a:r>
              <a:rPr lang="en-US" dirty="0"/>
              <a:t>Although this was reported to cover 99% of the euchromatic human genome with 99.99% accuracy, a major quality assessment of the human genome sequence was published on May, 2004 indicating over 92% of sampling exceeded 99.99% accuracy which was within the intended goal</a:t>
            </a:r>
          </a:p>
        </p:txBody>
      </p:sp>
    </p:spTree>
    <p:extLst>
      <p:ext uri="{BB962C8B-B14F-4D97-AF65-F5344CB8AC3E}">
        <p14:creationId xmlns:p14="http://schemas.microsoft.com/office/powerpoint/2010/main" val="760722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7AF08-7719-4AC4-A9C2-C4C7BB7EEE58}"/>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A3A5199D-BFEA-4E92-A2F2-ADBB1B067680}"/>
              </a:ext>
            </a:extLst>
          </p:cNvPr>
          <p:cNvSpPr>
            <a:spLocks noGrp="1"/>
          </p:cNvSpPr>
          <p:nvPr>
            <p:ph idx="1"/>
          </p:nvPr>
        </p:nvSpPr>
        <p:spPr/>
        <p:txBody>
          <a:bodyPr>
            <a:normAutofit/>
          </a:bodyPr>
          <a:lstStyle/>
          <a:p>
            <a:r>
              <a:rPr lang="en-US" dirty="0"/>
              <a:t>In March 2009, the Genome Reference Consortium (GRC) released a more accurate version of the human genome, but that still left more than 300 gaps, while 160 such gaps remained in 2015. </a:t>
            </a:r>
          </a:p>
          <a:p>
            <a:r>
              <a:rPr lang="en-US" dirty="0"/>
              <a:t>Though in May 2020, the GRC reported 79 "unresolved" gaps, accounting for as much as 5% of the human genome, </a:t>
            </a:r>
          </a:p>
          <a:p>
            <a:r>
              <a:rPr lang="en-US" dirty="0"/>
              <a:t>The application of new long-range sequencing techniques and a homozygous cell line led to the first telomere-to-telomere, truly complete sequence of a human chromosome, the X-chromosome.</a:t>
            </a:r>
          </a:p>
          <a:p>
            <a:r>
              <a:rPr lang="en-US" dirty="0"/>
              <a:t>Work to complete the remaining chromosomes using the same approach is ongoing.</a:t>
            </a:r>
          </a:p>
        </p:txBody>
      </p:sp>
    </p:spTree>
    <p:extLst>
      <p:ext uri="{BB962C8B-B14F-4D97-AF65-F5344CB8AC3E}">
        <p14:creationId xmlns:p14="http://schemas.microsoft.com/office/powerpoint/2010/main" val="323547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p:txBody>
          <a:bodyPr>
            <a:normAutofit lnSpcReduction="10000"/>
          </a:bodyPr>
          <a:lstStyle/>
          <a:p>
            <a:pPr marL="514350" indent="-514350">
              <a:buFont typeface="+mj-lt"/>
              <a:buAutoNum type="arabicPeriod" startAt="4"/>
            </a:pPr>
            <a:r>
              <a:rPr lang="en-US" dirty="0"/>
              <a:t>Phylogenetic analysis</a:t>
            </a:r>
          </a:p>
          <a:p>
            <a:pPr lvl="1"/>
            <a:r>
              <a:rPr lang="en-US" dirty="0"/>
              <a:t>Phylogenetic analysis attempts to describe the evolutionary relatedness of a group of sequences. </a:t>
            </a:r>
          </a:p>
          <a:p>
            <a:pPr lvl="1"/>
            <a:r>
              <a:rPr lang="en-US" dirty="0"/>
              <a:t>A traditional phylogenetic tree or cladogram groups species into a diagram that represents their relative evolutionary divergence. </a:t>
            </a:r>
          </a:p>
          <a:p>
            <a:pPr lvl="1"/>
            <a:r>
              <a:rPr lang="en-US" dirty="0" err="1"/>
              <a:t>Branchings</a:t>
            </a:r>
            <a:r>
              <a:rPr lang="en-US" dirty="0"/>
              <a:t> of the tree that occur furthest from the root separate individual species; </a:t>
            </a:r>
            <a:r>
              <a:rPr lang="en-US" dirty="0" err="1"/>
              <a:t>branchings</a:t>
            </a:r>
            <a:r>
              <a:rPr lang="en-US" dirty="0"/>
              <a:t> that occur close to the root group species into kingdoms, phyla, classes, families, genera, and so on.</a:t>
            </a:r>
          </a:p>
          <a:p>
            <a:pPr lvl="1"/>
            <a:r>
              <a:rPr lang="en-US" dirty="0"/>
              <a:t>The information in a molecular sequence alignment can be used to compute a phylogenetic tree for a particular family of gene sequences. </a:t>
            </a:r>
          </a:p>
          <a:p>
            <a:pPr lvl="1"/>
            <a:r>
              <a:rPr lang="en-US" dirty="0"/>
              <a:t>The </a:t>
            </a:r>
            <a:r>
              <a:rPr lang="en-US" dirty="0" err="1"/>
              <a:t>branchings</a:t>
            </a:r>
            <a:r>
              <a:rPr lang="en-US" dirty="0"/>
              <a:t> in phylogenetic trees represent evolutionary distance based on sequence similarity scores or on information-theoretic modeling of the number of mutational steps required to change one sequence into the other.</a:t>
            </a:r>
          </a:p>
          <a:p>
            <a:pPr lvl="1"/>
            <a:endParaRPr lang="en-US" dirty="0"/>
          </a:p>
        </p:txBody>
      </p:sp>
      <p:pic>
        <p:nvPicPr>
          <p:cNvPr id="4" name="Picture 3">
            <a:extLst>
              <a:ext uri="{FF2B5EF4-FFF2-40B4-BE49-F238E27FC236}">
                <a16:creationId xmlns:a16="http://schemas.microsoft.com/office/drawing/2014/main" xmlns="" id="{942D4A8F-485F-43A0-8DFC-F5B9A33F7BE7}"/>
              </a:ext>
            </a:extLst>
          </p:cNvPr>
          <p:cNvPicPr>
            <a:picLocks noChangeAspect="1"/>
          </p:cNvPicPr>
          <p:nvPr/>
        </p:nvPicPr>
        <p:blipFill>
          <a:blip r:embed="rId2"/>
          <a:stretch>
            <a:fillRect/>
          </a:stretch>
        </p:blipFill>
        <p:spPr>
          <a:xfrm>
            <a:off x="9414933" y="76412"/>
            <a:ext cx="2777067" cy="2107628"/>
          </a:xfrm>
          <a:prstGeom prst="rect">
            <a:avLst/>
          </a:prstGeom>
        </p:spPr>
      </p:pic>
    </p:spTree>
    <p:extLst>
      <p:ext uri="{BB962C8B-B14F-4D97-AF65-F5344CB8AC3E}">
        <p14:creationId xmlns:p14="http://schemas.microsoft.com/office/powerpoint/2010/main" val="650928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82E720-4E04-44BD-B5C8-4C15EE92F551}"/>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9D889DE4-CFF2-4EEA-9DD1-5B9D568BD1F1}"/>
              </a:ext>
            </a:extLst>
          </p:cNvPr>
          <p:cNvSpPr>
            <a:spLocks noGrp="1"/>
          </p:cNvSpPr>
          <p:nvPr>
            <p:ph idx="1"/>
          </p:nvPr>
        </p:nvSpPr>
        <p:spPr/>
        <p:txBody>
          <a:bodyPr>
            <a:normAutofit fontScale="92500" lnSpcReduction="20000"/>
          </a:bodyPr>
          <a:lstStyle/>
          <a:p>
            <a:r>
              <a:rPr lang="en-US" dirty="0"/>
              <a:t>Based on the insights gained from the yeast and worm studies, the Human Genome Project employed a two-phase approach to tackle the human genome sequence. </a:t>
            </a:r>
          </a:p>
          <a:p>
            <a:r>
              <a:rPr lang="en-US" dirty="0"/>
              <a:t>The first phase, called the shotgun phase, divided human chromosomes into DNA segments of an appropriate size, which were then further subdivided into smaller, overlapping DNA fragments that were sequenced. </a:t>
            </a:r>
          </a:p>
          <a:p>
            <a:r>
              <a:rPr lang="en-US" dirty="0"/>
              <a:t>The Human Genome Project relied upon the physical map of the human genome established earlier, which served as a platform for generating and analyzing the massive amounts of DNA sequence data that emerged from the shotgun phase. </a:t>
            </a:r>
          </a:p>
          <a:p>
            <a:r>
              <a:rPr lang="en-US" dirty="0"/>
              <a:t>Next, the second phase of the project, called the finishing phase, involved filling in gaps and resolving DNA sequences in ambiguous areas not obtained during the shotgun phase.</a:t>
            </a:r>
          </a:p>
          <a:p>
            <a:endParaRPr lang="en-US" dirty="0"/>
          </a:p>
        </p:txBody>
      </p:sp>
    </p:spTree>
    <p:extLst>
      <p:ext uri="{BB962C8B-B14F-4D97-AF65-F5344CB8AC3E}">
        <p14:creationId xmlns:p14="http://schemas.microsoft.com/office/powerpoint/2010/main" val="14900391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lstStyle/>
          <a:p>
            <a:r>
              <a:rPr lang="en-US" dirty="0"/>
              <a:t>The shotgun phase of the Human Genome Project itself consisted of three steps:</a:t>
            </a:r>
          </a:p>
          <a:p>
            <a:pPr lvl="1"/>
            <a:r>
              <a:rPr lang="en-US" dirty="0"/>
              <a:t>Obtaining a DNA clone to sequence</a:t>
            </a:r>
          </a:p>
          <a:p>
            <a:pPr lvl="1"/>
            <a:r>
              <a:rPr lang="en-US" dirty="0"/>
              <a:t>Sequencing the DNA clone</a:t>
            </a:r>
          </a:p>
          <a:p>
            <a:pPr lvl="1"/>
            <a:r>
              <a:rPr lang="en-US" dirty="0"/>
              <a:t>Assembling sequence data from multiple clones to determine overlap and establish a contiguous sequence</a:t>
            </a:r>
          </a:p>
          <a:p>
            <a:endParaRPr lang="en-US" dirty="0"/>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5065736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normAutofit/>
          </a:bodyPr>
          <a:lstStyle/>
          <a:p>
            <a:r>
              <a:rPr lang="en-US" dirty="0"/>
              <a:t>The approach used by the members of the IHGSC (International Human Genome Sequencing Consortium) was called the hierarchical shotgun method, because the team members systematically generated overlapping clones mapped to individual human chromosomes, which were individually sequenced using a shotgun approach. </a:t>
            </a:r>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7523305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lstStyle/>
          <a:p>
            <a:r>
              <a:rPr lang="en-US" dirty="0"/>
              <a:t>The clones were derived from DNA libraries made by ligating DNA fragments generated by partial restriction enzyme digestion of genomic DNA from anonymous human donors into bacterial artificial chromosome vectors, which could be propagated in bacteria.</a:t>
            </a:r>
          </a:p>
          <a:p>
            <a:endParaRPr lang="en-US" dirty="0"/>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31147469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normAutofit/>
          </a:bodyPr>
          <a:lstStyle/>
          <a:p>
            <a:r>
              <a:rPr lang="en-US" dirty="0"/>
              <a:t>When possible, the DNA fragments within the library vectors were mapped to chromosomal regions by screening for sequence-tagged sites (STSs), which are DNA fragments, usually less than 500 base pairs in length, of known sequence and chromosomal location that can be amplified using polymerase chain reaction (PCR). </a:t>
            </a:r>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27576156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normAutofit/>
          </a:bodyPr>
          <a:lstStyle/>
          <a:p>
            <a:r>
              <a:rPr lang="en-US" dirty="0"/>
              <a:t>Library clones were also digested with the restriction enzyme </a:t>
            </a:r>
            <a:r>
              <a:rPr lang="en-US" dirty="0" err="1"/>
              <a:t>HindIII</a:t>
            </a:r>
            <a:r>
              <a:rPr lang="en-US" dirty="0"/>
              <a:t>, and the sizes of the resulting DNA fragments were determined using agarose gel electrophoresis. </a:t>
            </a:r>
          </a:p>
          <a:p>
            <a:r>
              <a:rPr lang="en-US" dirty="0"/>
              <a:t>Each library clone exhibited a DNA fragment "fingerprint," which could be compared to that of all other library clones in order to identify overlapping clones. </a:t>
            </a:r>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22481781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351338"/>
          </a:xfrm>
        </p:spPr>
        <p:txBody>
          <a:bodyPr>
            <a:normAutofit/>
          </a:bodyPr>
          <a:lstStyle/>
          <a:p>
            <a:r>
              <a:rPr lang="en-US" dirty="0"/>
              <a:t>Fluorescence in situ hybridization (FISH) was also used to map library clones to specific chromosomal regions. </a:t>
            </a:r>
          </a:p>
          <a:p>
            <a:r>
              <a:rPr lang="en-US" dirty="0"/>
              <a:t>Collectively, the STS, DNA fingerprint, and FISH data allowed the IHGSC to generate contigs, which consisted of multiple overlapping bacterial artificial chromosome (BAC) library clones spanning each of the 24 different human chromosomes (i.e., 22 autosomes and the X and Y chromosomes).</a:t>
            </a:r>
          </a:p>
        </p:txBody>
      </p:sp>
      <p:pic>
        <p:nvPicPr>
          <p:cNvPr id="4" name="Picture 3">
            <a:extLst>
              <a:ext uri="{FF2B5EF4-FFF2-40B4-BE49-F238E27FC236}">
                <a16:creationId xmlns:a16="http://schemas.microsoft.com/office/drawing/2014/main" xmlns="" id="{B68203B4-3580-4E02-8E05-810C2188FF39}"/>
              </a:ext>
            </a:extLst>
          </p:cNvPr>
          <p:cNvPicPr>
            <a:picLocks noChangeAspect="1"/>
          </p:cNvPicPr>
          <p:nvPr/>
        </p:nvPicPr>
        <p:blipFill>
          <a:blip r:embed="rId2"/>
          <a:stretch>
            <a:fillRect/>
          </a:stretch>
        </p:blipFill>
        <p:spPr>
          <a:xfrm>
            <a:off x="7519067" y="1648472"/>
            <a:ext cx="4672933" cy="4705643"/>
          </a:xfrm>
          <a:prstGeom prst="rect">
            <a:avLst/>
          </a:prstGeom>
        </p:spPr>
      </p:pic>
    </p:spTree>
    <p:extLst>
      <p:ext uri="{BB962C8B-B14F-4D97-AF65-F5344CB8AC3E}">
        <p14:creationId xmlns:p14="http://schemas.microsoft.com/office/powerpoint/2010/main" val="13852877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B04D2-79B9-423D-B333-628D58297F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F6F2AF53-9EC8-4F52-9CC5-F4A973B110A7}"/>
              </a:ext>
            </a:extLst>
          </p:cNvPr>
          <p:cNvSpPr>
            <a:spLocks noGrp="1"/>
          </p:cNvSpPr>
          <p:nvPr>
            <p:ph idx="1"/>
          </p:nvPr>
        </p:nvSpPr>
        <p:spPr>
          <a:xfrm>
            <a:off x="838200" y="1825625"/>
            <a:ext cx="6680867" cy="4898732"/>
          </a:xfrm>
        </p:spPr>
        <p:txBody>
          <a:bodyPr>
            <a:normAutofit/>
          </a:bodyPr>
          <a:lstStyle/>
          <a:p>
            <a:r>
              <a:rPr lang="en-US" dirty="0"/>
              <a:t>Next, individual BAC clones selected for DNA sequence analysis were further fragmented, and the smaller genomic DNA fragments were subcloned into vectors to generate a BAC-derived shotgun library. </a:t>
            </a:r>
          </a:p>
          <a:p>
            <a:r>
              <a:rPr lang="en-US" dirty="0"/>
              <a:t>The inserts were sequenced using primers matching the vector sequence flanking the genomic DNA insert, and overlapping shotgun clones were used to generate a DNA sequence spanning the entire BAC clone</a:t>
            </a:r>
          </a:p>
        </p:txBody>
      </p:sp>
      <p:pic>
        <p:nvPicPr>
          <p:cNvPr id="5" name="Picture 2" descr="A fingerprint clone contig of overlapping clones was assembled using a computer program and is shown at the top of this diagram. The fingerprint clone contig is depicted as several short, horizontal line segments arranged in parallel. The segments are black, blue, or red. Blue and red segments represent clones with minimal overlap, which are selected for sequencing. Once these overlapping clones have been sequenced, the set is called a sequenced-clone contig. In a closer look at a portion of the sequenced-clone contig, two overlapping individual clones, labeled A and B, are sequenced to at least draft coverage. Sequenced clone A is depicted as red dashed line segments and sequenced clone B is depicted as blue dashed line segments. The data from these sequenced clones are merged to form a merged sequence contig, depicted as a purple line segment. By ordering and orienting the data with mRNA, paired end reads, and other information, the sequences are linked to form a sequence-contig scaffold.">
            <a:extLst>
              <a:ext uri="{FF2B5EF4-FFF2-40B4-BE49-F238E27FC236}">
                <a16:creationId xmlns:a16="http://schemas.microsoft.com/office/drawing/2014/main" xmlns="" id="{19213492-248E-44A1-85A0-43B90EDD4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8292" y="1561514"/>
            <a:ext cx="4823708" cy="422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4673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55B6AF-4DAD-413F-8840-2F97331E1A2F}"/>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3623049A-D7CD-40A4-A4B5-2CB06FF9F655}"/>
              </a:ext>
            </a:extLst>
          </p:cNvPr>
          <p:cNvSpPr>
            <a:spLocks noGrp="1"/>
          </p:cNvSpPr>
          <p:nvPr>
            <p:ph idx="1"/>
          </p:nvPr>
        </p:nvSpPr>
        <p:spPr/>
        <p:txBody>
          <a:bodyPr/>
          <a:lstStyle/>
          <a:p>
            <a:r>
              <a:rPr lang="en-US" dirty="0"/>
              <a:t>The members of the IHGSC agreed that each center would obtain an average of fourfold sequence coverage, with no clone having less than threefold coverage. </a:t>
            </a:r>
          </a:p>
          <a:p>
            <a:r>
              <a:rPr lang="en-US" dirty="0"/>
              <a:t>The term "shotgun" comes from the fact that the original BAC clone was randomly fragmented and sequenced, and the raw DNA sequence data was then subjected to computational analyses to generate an ordered set of DNA sequences that spanned the BAC clone.</a:t>
            </a:r>
          </a:p>
        </p:txBody>
      </p:sp>
    </p:spTree>
    <p:extLst>
      <p:ext uri="{BB962C8B-B14F-4D97-AF65-F5344CB8AC3E}">
        <p14:creationId xmlns:p14="http://schemas.microsoft.com/office/powerpoint/2010/main" val="21515006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E74615-89D6-420E-964B-B5088AC58CE5}"/>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1AC0FA82-DDE8-4901-95DE-44AD4923F1B3}"/>
              </a:ext>
            </a:extLst>
          </p:cNvPr>
          <p:cNvSpPr>
            <a:spLocks noGrp="1"/>
          </p:cNvSpPr>
          <p:nvPr>
            <p:ph idx="1"/>
          </p:nvPr>
        </p:nvSpPr>
        <p:spPr/>
        <p:txBody>
          <a:bodyPr/>
          <a:lstStyle/>
          <a:p>
            <a:r>
              <a:rPr lang="en-US" dirty="0"/>
              <a:t>After the completion of the draft phase of the Human Genome Project, the IHGSC pursued the second phase of the project: the finishing phase. </a:t>
            </a:r>
          </a:p>
          <a:p>
            <a:r>
              <a:rPr lang="en-US" dirty="0"/>
              <a:t>During this phase, the researchers filled in gaps and resolved DNA sequences in ambiguous areas that were not solved during the shotgun phase. </a:t>
            </a:r>
          </a:p>
          <a:p>
            <a:r>
              <a:rPr lang="en-US" dirty="0"/>
              <a:t>The finishing phase yielded 99% of the human genome in final form. The final form of the human genome contained 2.85 billion nucleotides, with a predicted error rate of 1 event per 100,000 bases sequenced. </a:t>
            </a:r>
          </a:p>
        </p:txBody>
      </p:sp>
    </p:spTree>
    <p:extLst>
      <p:ext uri="{BB962C8B-B14F-4D97-AF65-F5344CB8AC3E}">
        <p14:creationId xmlns:p14="http://schemas.microsoft.com/office/powerpoint/2010/main" val="329088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5"/>
            <a:ext cx="10515600" cy="4812242"/>
          </a:xfrm>
        </p:spPr>
        <p:txBody>
          <a:bodyPr>
            <a:normAutofit/>
          </a:bodyPr>
          <a:lstStyle/>
          <a:p>
            <a:pPr marL="514350" indent="-514350">
              <a:buFont typeface="+mj-lt"/>
              <a:buAutoNum type="arabicPeriod" startAt="5"/>
            </a:pPr>
            <a:r>
              <a:rPr lang="en-US" dirty="0"/>
              <a:t>Gene prediction</a:t>
            </a:r>
          </a:p>
          <a:p>
            <a:pPr lvl="1"/>
            <a:r>
              <a:rPr lang="en-US" dirty="0"/>
              <a:t>Gene prediction is only one of a cluster of methods for attempting to detect meaningful signals in uncharacterized DNA sequences. </a:t>
            </a:r>
          </a:p>
          <a:p>
            <a:pPr lvl="1"/>
            <a:r>
              <a:rPr lang="en-US" dirty="0"/>
              <a:t>Until recently, most sequences deposited in GenBank were already characterized at the time of deposition. </a:t>
            </a:r>
          </a:p>
          <a:p>
            <a:pPr lvl="1"/>
            <a:r>
              <a:rPr lang="en-US" dirty="0"/>
              <a:t>That is, someone had already gone in and, using molecular biology,</a:t>
            </a:r>
            <a:br>
              <a:rPr lang="en-US" dirty="0"/>
            </a:br>
            <a:r>
              <a:rPr lang="en-US" dirty="0"/>
              <a:t>genetic, or biochemical methods, figured out what the gene did.</a:t>
            </a:r>
          </a:p>
          <a:p>
            <a:pPr lvl="1"/>
            <a:r>
              <a:rPr lang="en-US" dirty="0"/>
              <a:t>However, now that the genome projects are in full swing, there's a lot of DNA sequence out there that isn't characterized.</a:t>
            </a:r>
          </a:p>
          <a:p>
            <a:pPr lvl="1"/>
            <a:r>
              <a:rPr lang="en-US" dirty="0"/>
              <a:t>Software for prediction of open reading frames, genes, exon splice sites, promoter binding sites, repeat sequences, and tRNA genes helps molecular biologists make sense out of this unmapped DNA.</a:t>
            </a:r>
          </a:p>
          <a:p>
            <a:pPr lvl="1"/>
            <a:endParaRPr lang="en-US" dirty="0"/>
          </a:p>
        </p:txBody>
      </p:sp>
      <p:pic>
        <p:nvPicPr>
          <p:cNvPr id="4" name="Picture 3">
            <a:extLst>
              <a:ext uri="{FF2B5EF4-FFF2-40B4-BE49-F238E27FC236}">
                <a16:creationId xmlns:a16="http://schemas.microsoft.com/office/drawing/2014/main" xmlns="" id="{2D189924-D66D-4418-B744-A4C2EB57A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596" y="862957"/>
            <a:ext cx="4258615" cy="1277584"/>
          </a:xfrm>
          <a:prstGeom prst="rect">
            <a:avLst/>
          </a:prstGeom>
        </p:spPr>
      </p:pic>
      <p:pic>
        <p:nvPicPr>
          <p:cNvPr id="5" name="Picture 4">
            <a:extLst>
              <a:ext uri="{FF2B5EF4-FFF2-40B4-BE49-F238E27FC236}">
                <a16:creationId xmlns:a16="http://schemas.microsoft.com/office/drawing/2014/main" xmlns="" id="{90746F6F-FF9A-43E3-8A1F-BCDB37BC7CA2}"/>
              </a:ext>
            </a:extLst>
          </p:cNvPr>
          <p:cNvPicPr>
            <a:picLocks noChangeAspect="1"/>
          </p:cNvPicPr>
          <p:nvPr/>
        </p:nvPicPr>
        <p:blipFill>
          <a:blip r:embed="rId3"/>
          <a:stretch>
            <a:fillRect/>
          </a:stretch>
        </p:blipFill>
        <p:spPr>
          <a:xfrm>
            <a:off x="7754596" y="0"/>
            <a:ext cx="4437404" cy="883065"/>
          </a:xfrm>
          <a:prstGeom prst="rect">
            <a:avLst/>
          </a:prstGeom>
        </p:spPr>
      </p:pic>
    </p:spTree>
    <p:extLst>
      <p:ext uri="{BB962C8B-B14F-4D97-AF65-F5344CB8AC3E}">
        <p14:creationId xmlns:p14="http://schemas.microsoft.com/office/powerpoint/2010/main" val="31154049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541923-A979-473D-9C9F-9CCB9DEC5E94}"/>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49303485-C3BE-4B0E-9A41-7751AAEF03FB}"/>
              </a:ext>
            </a:extLst>
          </p:cNvPr>
          <p:cNvSpPr>
            <a:spLocks noGrp="1"/>
          </p:cNvSpPr>
          <p:nvPr>
            <p:ph idx="1"/>
          </p:nvPr>
        </p:nvSpPr>
        <p:spPr/>
        <p:txBody>
          <a:bodyPr/>
          <a:lstStyle/>
          <a:p>
            <a:r>
              <a:rPr lang="en-US" dirty="0"/>
              <a:t>Key findings of the draft (2001) and complete (2004) genome sequences include:</a:t>
            </a:r>
          </a:p>
          <a:p>
            <a:pPr lvl="1"/>
            <a:r>
              <a:rPr lang="en-US" dirty="0"/>
              <a:t>There are approximately 22,300 protein-coding genes in human beings, the same range as in other mammals.</a:t>
            </a:r>
          </a:p>
          <a:p>
            <a:pPr lvl="1"/>
            <a:r>
              <a:rPr lang="en-US" dirty="0"/>
              <a:t>The human genome has significantly more segmental duplications (nearly identical, repeated sections of DNA) than had been previously suspected.</a:t>
            </a:r>
          </a:p>
          <a:p>
            <a:pPr lvl="1"/>
            <a:r>
              <a:rPr lang="en-US" dirty="0"/>
              <a:t>At the time when the draft sequence was published, fewer than 7% of protein families appeared to be vertebrate specific</a:t>
            </a:r>
          </a:p>
          <a:p>
            <a:endParaRPr lang="en-US" dirty="0"/>
          </a:p>
        </p:txBody>
      </p:sp>
    </p:spTree>
    <p:extLst>
      <p:ext uri="{BB962C8B-B14F-4D97-AF65-F5344CB8AC3E}">
        <p14:creationId xmlns:p14="http://schemas.microsoft.com/office/powerpoint/2010/main" val="1562991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B8001F-445E-4EA2-9F36-B9F03E757C17}"/>
              </a:ext>
            </a:extLst>
          </p:cNvPr>
          <p:cNvSpPr>
            <a:spLocks noGrp="1"/>
          </p:cNvSpPr>
          <p:nvPr>
            <p:ph type="title"/>
          </p:nvPr>
        </p:nvSpPr>
        <p:spPr/>
        <p:txBody>
          <a:bodyPr/>
          <a:lstStyle/>
          <a:p>
            <a:r>
              <a:rPr lang="en-US" dirty="0"/>
              <a:t>The Human Genome Project</a:t>
            </a:r>
          </a:p>
        </p:txBody>
      </p:sp>
      <p:sp>
        <p:nvSpPr>
          <p:cNvPr id="3" name="Content Placeholder 2">
            <a:extLst>
              <a:ext uri="{FF2B5EF4-FFF2-40B4-BE49-F238E27FC236}">
                <a16:creationId xmlns:a16="http://schemas.microsoft.com/office/drawing/2014/main" xmlns="" id="{CBC2B834-93FA-4DD9-B6C7-1C6842AB5019}"/>
              </a:ext>
            </a:extLst>
          </p:cNvPr>
          <p:cNvSpPr>
            <a:spLocks noGrp="1"/>
          </p:cNvSpPr>
          <p:nvPr>
            <p:ph idx="1"/>
          </p:nvPr>
        </p:nvSpPr>
        <p:spPr/>
        <p:txBody>
          <a:bodyPr>
            <a:normAutofit lnSpcReduction="10000"/>
          </a:bodyPr>
          <a:lstStyle/>
          <a:p>
            <a:r>
              <a:rPr lang="en-US" dirty="0"/>
              <a:t>The sequencing of the human genome holds benefits for many fields, from molecular medicine to human evolution. </a:t>
            </a:r>
          </a:p>
          <a:p>
            <a:r>
              <a:rPr lang="en-US" dirty="0"/>
              <a:t>The Human Genome Project, through its sequencing of the DNA, can help us understand diseases including: </a:t>
            </a:r>
          </a:p>
          <a:p>
            <a:pPr lvl="1"/>
            <a:r>
              <a:rPr lang="en-US" dirty="0"/>
              <a:t>genotyping of specific viruses to direct appropriate treatment; </a:t>
            </a:r>
          </a:p>
          <a:p>
            <a:pPr lvl="1"/>
            <a:r>
              <a:rPr lang="en-US" dirty="0"/>
              <a:t>identification of mutations linked to different forms of cancer; </a:t>
            </a:r>
          </a:p>
          <a:p>
            <a:pPr lvl="1"/>
            <a:r>
              <a:rPr lang="en-US" dirty="0"/>
              <a:t>the design of medication and more accurate prediction of their effects; </a:t>
            </a:r>
          </a:p>
          <a:p>
            <a:pPr lvl="1"/>
            <a:r>
              <a:rPr lang="en-US" dirty="0"/>
              <a:t>advancement in forensic applied sciences; </a:t>
            </a:r>
          </a:p>
          <a:p>
            <a:pPr lvl="1"/>
            <a:r>
              <a:rPr lang="en-US" dirty="0"/>
              <a:t>bioarcheology, anthropology and evolution. </a:t>
            </a:r>
          </a:p>
          <a:p>
            <a:pPr lvl="1"/>
            <a:r>
              <a:rPr lang="en-US" dirty="0"/>
              <a:t>development of genomics research related to DNA based products, a multibillion-dollar industry.</a:t>
            </a:r>
          </a:p>
        </p:txBody>
      </p:sp>
    </p:spTree>
    <p:extLst>
      <p:ext uri="{BB962C8B-B14F-4D97-AF65-F5344CB8AC3E}">
        <p14:creationId xmlns:p14="http://schemas.microsoft.com/office/powerpoint/2010/main" val="19594304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3" name="Content Placeholder 2"/>
          <p:cNvSpPr>
            <a:spLocks noGrp="1"/>
          </p:cNvSpPr>
          <p:nvPr>
            <p:ph idx="1"/>
          </p:nvPr>
        </p:nvSpPr>
        <p:spPr/>
        <p:txBody>
          <a:bodyPr/>
          <a:lstStyle/>
          <a:p>
            <a:pPr marL="0" indent="0" algn="ctr">
              <a:buNone/>
            </a:pPr>
            <a:r>
              <a:rPr lang="en-US" dirty="0" smtClean="0"/>
              <a:t>Roji Raut</a:t>
            </a:r>
          </a:p>
          <a:p>
            <a:pPr marL="0" indent="0" algn="ctr">
              <a:buNone/>
            </a:pPr>
            <a:r>
              <a:rPr lang="en-US" dirty="0" smtClean="0"/>
              <a:t>9840076094</a:t>
            </a:r>
          </a:p>
          <a:p>
            <a:pPr marL="0" indent="0" algn="ctr">
              <a:buNone/>
            </a:pPr>
            <a:r>
              <a:rPr lang="en-US" dirty="0" smtClean="0">
                <a:hlinkClick r:id="rId2"/>
              </a:rPr>
              <a:t>rojirautofficial@gmail.com</a:t>
            </a:r>
            <a:r>
              <a:rPr lang="en-US" dirty="0" smtClean="0"/>
              <a:t> </a:t>
            </a:r>
            <a:endParaRPr lang="en-US" dirty="0"/>
          </a:p>
        </p:txBody>
      </p:sp>
    </p:spTree>
    <p:extLst>
      <p:ext uri="{BB962C8B-B14F-4D97-AF65-F5344CB8AC3E}">
        <p14:creationId xmlns:p14="http://schemas.microsoft.com/office/powerpoint/2010/main" val="238240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6"/>
            </a:pPr>
            <a:r>
              <a:rPr lang="en-US" dirty="0"/>
              <a:t>Extraction of patterns and profiles from sequence data</a:t>
            </a:r>
          </a:p>
          <a:p>
            <a:pPr lvl="1"/>
            <a:r>
              <a:rPr lang="en-US" dirty="0"/>
              <a:t>A motif is a sequence of amino acids that defines a substructure in a protein that can be connected to function or to structural stability.  </a:t>
            </a:r>
          </a:p>
          <a:p>
            <a:pPr lvl="1"/>
            <a:r>
              <a:rPr lang="en-US" dirty="0"/>
              <a:t>In a group of evolutionarily related gene sequences, motifs appear as conserved sites. Sites in a gene sequence tend to be conserved to remain the same in all or most representatives of a sequence family when there is selection pressure against copies of the gene that have mutations at that site. </a:t>
            </a:r>
          </a:p>
          <a:p>
            <a:pPr lvl="1"/>
            <a:r>
              <a:rPr lang="en-US" dirty="0"/>
              <a:t>Nonessential parts of the gene sequence will diverge from each other in the course of evolution, so the conserved motif regions show up as a signal in a sea of mutational noise.</a:t>
            </a:r>
          </a:p>
          <a:p>
            <a:pPr lvl="1"/>
            <a:r>
              <a:rPr lang="en-US" dirty="0"/>
              <a:t>Sequence profiles are statistical descriptions of these motif signals; profiles can help identify distantly related proteins by picking out a motif signal even in a sequence that has diverged radically from other members of the same family. </a:t>
            </a:r>
          </a:p>
          <a:p>
            <a:pPr lvl="1"/>
            <a:endParaRPr lang="en-US" dirty="0"/>
          </a:p>
        </p:txBody>
      </p:sp>
    </p:spTree>
    <p:extLst>
      <p:ext uri="{BB962C8B-B14F-4D97-AF65-F5344CB8AC3E}">
        <p14:creationId xmlns:p14="http://schemas.microsoft.com/office/powerpoint/2010/main" val="2542222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p:txBody>
          <a:bodyPr/>
          <a:lstStyle/>
          <a:p>
            <a:pPr marL="514350" indent="-514350">
              <a:buFont typeface="+mj-lt"/>
              <a:buAutoNum type="arabicPeriod" startAt="6"/>
            </a:pPr>
            <a:r>
              <a:rPr lang="en-US" dirty="0"/>
              <a:t>Extraction of patterns and profiles from sequence data</a:t>
            </a:r>
          </a:p>
          <a:p>
            <a:endParaRPr lang="en-US" dirty="0"/>
          </a:p>
        </p:txBody>
      </p:sp>
      <p:sp>
        <p:nvSpPr>
          <p:cNvPr id="6" name="TextBox 5">
            <a:extLst>
              <a:ext uri="{FF2B5EF4-FFF2-40B4-BE49-F238E27FC236}">
                <a16:creationId xmlns:a16="http://schemas.microsoft.com/office/drawing/2014/main" xmlns="" id="{32E6BEFD-DD11-4564-AA68-EF60D8A51073}"/>
              </a:ext>
            </a:extLst>
          </p:cNvPr>
          <p:cNvSpPr txBox="1"/>
          <p:nvPr/>
        </p:nvSpPr>
        <p:spPr>
          <a:xfrm>
            <a:off x="838200" y="2517336"/>
            <a:ext cx="2594113" cy="646331"/>
          </a:xfrm>
          <a:prstGeom prst="rect">
            <a:avLst/>
          </a:prstGeom>
          <a:noFill/>
        </p:spPr>
        <p:txBody>
          <a:bodyPr wrap="square">
            <a:spAutoFit/>
          </a:bodyPr>
          <a:lstStyle/>
          <a:p>
            <a:pPr algn="l"/>
            <a:r>
              <a:rPr lang="de-DE" b="0" i="0" dirty="0">
                <a:solidFill>
                  <a:srgbClr val="000000"/>
                </a:solidFill>
                <a:effectLst/>
                <a:latin typeface="Helvetica" panose="020B0604020202020204" pitchFamily="34" charset="0"/>
              </a:rPr>
              <a:t>Consensus pattern:</a:t>
            </a:r>
            <a:br>
              <a:rPr lang="de-DE" b="0" i="0" dirty="0">
                <a:solidFill>
                  <a:srgbClr val="000000"/>
                </a:solidFill>
                <a:effectLst/>
                <a:latin typeface="Helvetica" panose="020B0604020202020204" pitchFamily="34" charset="0"/>
              </a:rPr>
            </a:br>
            <a:r>
              <a:rPr lang="de-DE" b="0" i="0" dirty="0">
                <a:solidFill>
                  <a:srgbClr val="000000"/>
                </a:solidFill>
                <a:effectLst/>
                <a:latin typeface="Helvetica" panose="020B0604020202020204" pitchFamily="34" charset="0"/>
              </a:rPr>
              <a:t>[AG]-x(4)-G-K-[ST]</a:t>
            </a:r>
          </a:p>
        </p:txBody>
      </p:sp>
      <p:sp>
        <p:nvSpPr>
          <p:cNvPr id="8" name="TextBox 7">
            <a:extLst>
              <a:ext uri="{FF2B5EF4-FFF2-40B4-BE49-F238E27FC236}">
                <a16:creationId xmlns:a16="http://schemas.microsoft.com/office/drawing/2014/main" xmlns="" id="{3A19E8BB-98DE-49B1-BF05-E4D1AC3CA992}"/>
              </a:ext>
            </a:extLst>
          </p:cNvPr>
          <p:cNvSpPr txBox="1"/>
          <p:nvPr/>
        </p:nvSpPr>
        <p:spPr>
          <a:xfrm>
            <a:off x="169333" y="3298604"/>
            <a:ext cx="4334934" cy="369332"/>
          </a:xfrm>
          <a:prstGeom prst="rect">
            <a:avLst/>
          </a:prstGeom>
          <a:noFill/>
        </p:spPr>
        <p:txBody>
          <a:bodyPr wrap="square">
            <a:spAutoFit/>
          </a:bodyPr>
          <a:lstStyle/>
          <a:p>
            <a:r>
              <a:rPr lang="en-US" b="1" i="0" dirty="0">
                <a:solidFill>
                  <a:srgbClr val="000000"/>
                </a:solidFill>
                <a:effectLst/>
                <a:latin typeface="Helvetica" panose="020B0604020202020204" pitchFamily="34" charset="0"/>
              </a:rPr>
              <a:t>ATP/GTP-binding site motif A (P-loop)</a:t>
            </a:r>
            <a:endParaRPr lang="en-US" b="1" dirty="0"/>
          </a:p>
        </p:txBody>
      </p:sp>
      <p:pic>
        <p:nvPicPr>
          <p:cNvPr id="9" name="Picture 2">
            <a:extLst>
              <a:ext uri="{FF2B5EF4-FFF2-40B4-BE49-F238E27FC236}">
                <a16:creationId xmlns:a16="http://schemas.microsoft.com/office/drawing/2014/main" xmlns="" id="{CD37C567-59D9-457D-846F-7526D5BA2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83722"/>
            <a:ext cx="5210220" cy="14404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E0310E7B-8AD9-4722-AF28-DD6596455D15}"/>
              </a:ext>
            </a:extLst>
          </p:cNvPr>
          <p:cNvSpPr txBox="1"/>
          <p:nvPr/>
        </p:nvSpPr>
        <p:spPr>
          <a:xfrm>
            <a:off x="169333" y="5738525"/>
            <a:ext cx="5040887" cy="646331"/>
          </a:xfrm>
          <a:prstGeom prst="rect">
            <a:avLst/>
          </a:prstGeom>
          <a:noFill/>
        </p:spPr>
        <p:txBody>
          <a:bodyPr wrap="square">
            <a:spAutoFit/>
          </a:bodyPr>
          <a:lstStyle/>
          <a:p>
            <a:pPr algn="ctr"/>
            <a:r>
              <a:rPr lang="en-US" sz="1800" b="1" dirty="0"/>
              <a:t>A DNA sequence motif represented as a sequence logo for the </a:t>
            </a:r>
            <a:r>
              <a:rPr lang="en-US" sz="1800" b="1" dirty="0" err="1"/>
              <a:t>LexA</a:t>
            </a:r>
            <a:r>
              <a:rPr lang="en-US" sz="1800" b="1" dirty="0"/>
              <a:t>-binding motif.</a:t>
            </a:r>
          </a:p>
        </p:txBody>
      </p:sp>
      <p:pic>
        <p:nvPicPr>
          <p:cNvPr id="13" name="Picture 12">
            <a:extLst>
              <a:ext uri="{FF2B5EF4-FFF2-40B4-BE49-F238E27FC236}">
                <a16:creationId xmlns:a16="http://schemas.microsoft.com/office/drawing/2014/main" xmlns="" id="{1E0F3739-12BF-4E88-9A30-9AEFD54A7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724" y="2421467"/>
            <a:ext cx="4343142" cy="4246060"/>
          </a:xfrm>
          <a:prstGeom prst="rect">
            <a:avLst/>
          </a:prstGeom>
        </p:spPr>
      </p:pic>
      <p:sp>
        <p:nvSpPr>
          <p:cNvPr id="14" name="TextBox 13">
            <a:extLst>
              <a:ext uri="{FF2B5EF4-FFF2-40B4-BE49-F238E27FC236}">
                <a16:creationId xmlns:a16="http://schemas.microsoft.com/office/drawing/2014/main" xmlns="" id="{BF323D32-4A9B-4569-AEE0-739535B39CFF}"/>
              </a:ext>
            </a:extLst>
          </p:cNvPr>
          <p:cNvSpPr txBox="1"/>
          <p:nvPr/>
        </p:nvSpPr>
        <p:spPr>
          <a:xfrm>
            <a:off x="10747117" y="6550223"/>
            <a:ext cx="1444883" cy="307777"/>
          </a:xfrm>
          <a:prstGeom prst="rect">
            <a:avLst/>
          </a:prstGeom>
          <a:noFill/>
        </p:spPr>
        <p:txBody>
          <a:bodyPr wrap="none" rtlCol="0">
            <a:spAutoFit/>
          </a:bodyPr>
          <a:lstStyle/>
          <a:p>
            <a:r>
              <a:rPr lang="en-US" sz="1400" dirty="0" err="1"/>
              <a:t>Pecsi</a:t>
            </a:r>
            <a:r>
              <a:rPr lang="en-US" sz="1400" dirty="0"/>
              <a:t> et al. , 2011</a:t>
            </a:r>
            <a:endParaRPr lang="en-US" dirty="0"/>
          </a:p>
        </p:txBody>
      </p:sp>
    </p:spTree>
    <p:extLst>
      <p:ext uri="{BB962C8B-B14F-4D97-AF65-F5344CB8AC3E}">
        <p14:creationId xmlns:p14="http://schemas.microsoft.com/office/powerpoint/2010/main" val="24238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Before you begin:</a:t>
            </a:r>
            <a:endParaRPr lang="en-US" b="1"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955697" y="535708"/>
            <a:ext cx="5790018" cy="5858674"/>
          </a:xfrm>
          <a:prstGeom prst="rect">
            <a:avLst/>
          </a:prstGeom>
        </p:spPr>
      </p:pic>
    </p:spTree>
    <p:extLst>
      <p:ext uri="{BB962C8B-B14F-4D97-AF65-F5344CB8AC3E}">
        <p14:creationId xmlns:p14="http://schemas.microsoft.com/office/powerpoint/2010/main" val="2935312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304800" y="1825625"/>
            <a:ext cx="8305800" cy="4667250"/>
          </a:xfrm>
        </p:spPr>
        <p:txBody>
          <a:bodyPr>
            <a:normAutofit lnSpcReduction="10000"/>
          </a:bodyPr>
          <a:lstStyle/>
          <a:p>
            <a:pPr marL="514350" indent="-514350">
              <a:buFont typeface="+mj-lt"/>
              <a:buAutoNum type="arabicPeriod" startAt="7"/>
            </a:pPr>
            <a:r>
              <a:rPr lang="en-US" dirty="0"/>
              <a:t>Protein structure prediction</a:t>
            </a:r>
          </a:p>
          <a:p>
            <a:pPr lvl="1"/>
            <a:r>
              <a:rPr lang="en-US" dirty="0"/>
              <a:t>It's a lot harder to determine the structure of a protein experimentally than it is to obtain DNA sequence data. </a:t>
            </a:r>
          </a:p>
          <a:p>
            <a:pPr lvl="1"/>
            <a:r>
              <a:rPr lang="en-US" dirty="0"/>
              <a:t>One very active area of bioinformatics and computational biology research is the development of methods for predicting protein structure from protein sequence. </a:t>
            </a:r>
          </a:p>
          <a:p>
            <a:pPr lvl="1"/>
            <a:r>
              <a:rPr lang="en-US" dirty="0"/>
              <a:t>Methods such as secondary structure prediction and threading can help determine how a protein might fold, classifying it with other proteins that have similar topology, but they don't provide a detailed structural model. </a:t>
            </a:r>
          </a:p>
          <a:p>
            <a:pPr lvl="1"/>
            <a:r>
              <a:rPr lang="en-US" dirty="0"/>
              <a:t>The most effective and practical method for protein structure prediction is homology modeling using a known structure as a template to model a structure with a similar sequence. </a:t>
            </a:r>
          </a:p>
          <a:p>
            <a:pPr lvl="1"/>
            <a:endParaRPr lang="en-US" dirty="0"/>
          </a:p>
        </p:txBody>
      </p:sp>
      <p:pic>
        <p:nvPicPr>
          <p:cNvPr id="10" name="Picture 9">
            <a:extLst>
              <a:ext uri="{FF2B5EF4-FFF2-40B4-BE49-F238E27FC236}">
                <a16:creationId xmlns:a16="http://schemas.microsoft.com/office/drawing/2014/main" xmlns="" id="{C461E073-208F-471A-9A90-42878BDA3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465" y="1547261"/>
            <a:ext cx="3962401" cy="2922271"/>
          </a:xfrm>
          <a:prstGeom prst="rect">
            <a:avLst/>
          </a:prstGeom>
        </p:spPr>
      </p:pic>
    </p:spTree>
    <p:extLst>
      <p:ext uri="{BB962C8B-B14F-4D97-AF65-F5344CB8AC3E}">
        <p14:creationId xmlns:p14="http://schemas.microsoft.com/office/powerpoint/2010/main" val="2195525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4"/>
            <a:ext cx="10515600" cy="5032375"/>
          </a:xfrm>
        </p:spPr>
        <p:txBody>
          <a:bodyPr>
            <a:normAutofit fontScale="85000" lnSpcReduction="20000"/>
          </a:bodyPr>
          <a:lstStyle/>
          <a:p>
            <a:pPr marL="514350" indent="-514350">
              <a:buFont typeface="+mj-lt"/>
              <a:buAutoNum type="arabicPeriod" startAt="8"/>
            </a:pPr>
            <a:r>
              <a:rPr lang="en-US" dirty="0"/>
              <a:t>Protein structure property analysis</a:t>
            </a:r>
          </a:p>
          <a:p>
            <a:pPr lvl="1"/>
            <a:r>
              <a:rPr lang="en-US" dirty="0"/>
              <a:t>Protein structures have many measurable properties that are of interest to crystallographers and structural biologists. </a:t>
            </a:r>
          </a:p>
          <a:p>
            <a:pPr lvl="1"/>
            <a:r>
              <a:rPr lang="en-US" dirty="0"/>
              <a:t>Protein structure validation tools are used by crystallographers to measure how well a structure model conforms to structural rules extracted from existing structures or chemical model compounds. </a:t>
            </a:r>
          </a:p>
          <a:p>
            <a:pPr lvl="1"/>
            <a:r>
              <a:rPr lang="en-US" dirty="0"/>
              <a:t>These tools may also analyze the "fitness" of every amino acid in a structure model for its environment, flagging such oddities as buried charges with no countercharge or large patches of hydrophobic amino acids found on a protein surface.</a:t>
            </a:r>
          </a:p>
          <a:p>
            <a:pPr lvl="1"/>
            <a:r>
              <a:rPr lang="en-US" dirty="0"/>
              <a:t>These tools are useful for evaluating both experimental and theoretical structure models.</a:t>
            </a:r>
          </a:p>
          <a:p>
            <a:pPr lvl="1"/>
            <a:r>
              <a:rPr lang="en-US" dirty="0"/>
              <a:t>Another class of tools can calculate internal geometry and physicochemical properties of proteins. These tools usually are applied to help develop models of the protein's catalytic mechanism or other chemical features.</a:t>
            </a:r>
          </a:p>
          <a:p>
            <a:pPr lvl="1"/>
            <a:r>
              <a:rPr lang="en-US" dirty="0"/>
              <a:t>Some of the most interesting properties of protein structures are the locations of deeply concave surface clefts and internal cavities, both of which may point to the location of a cofactor binding site or active site.</a:t>
            </a:r>
          </a:p>
          <a:p>
            <a:pPr lvl="1"/>
            <a:r>
              <a:rPr lang="en-US" dirty="0"/>
              <a:t>Other tools compute hydrogen-bonding patterns or analyze intramolecular contacts. </a:t>
            </a:r>
          </a:p>
          <a:p>
            <a:pPr lvl="1"/>
            <a:r>
              <a:rPr lang="en-US" dirty="0"/>
              <a:t>A particularly interesting set of properties are the electrostatic potential field surrounding the protein and other electrostatically controlled parameters such as individual amino acid </a:t>
            </a:r>
            <a:r>
              <a:rPr lang="en-US" dirty="0" err="1"/>
              <a:t>pKas</a:t>
            </a:r>
            <a:r>
              <a:rPr lang="en-US" dirty="0"/>
              <a:t>, protein solvation energies, and binding constants. </a:t>
            </a:r>
          </a:p>
          <a:p>
            <a:pPr lvl="1"/>
            <a:endParaRPr lang="en-US" dirty="0"/>
          </a:p>
        </p:txBody>
      </p:sp>
    </p:spTree>
    <p:extLst>
      <p:ext uri="{BB962C8B-B14F-4D97-AF65-F5344CB8AC3E}">
        <p14:creationId xmlns:p14="http://schemas.microsoft.com/office/powerpoint/2010/main" val="2413975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4"/>
            <a:ext cx="10515600" cy="5032375"/>
          </a:xfrm>
        </p:spPr>
        <p:txBody>
          <a:bodyPr>
            <a:normAutofit lnSpcReduction="10000"/>
          </a:bodyPr>
          <a:lstStyle/>
          <a:p>
            <a:pPr marL="514350" indent="-514350">
              <a:buFont typeface="+mj-lt"/>
              <a:buAutoNum type="arabicPeriod" startAt="9"/>
            </a:pPr>
            <a:r>
              <a:rPr lang="en-US" dirty="0"/>
              <a:t>Biochemical simulation</a:t>
            </a:r>
          </a:p>
          <a:p>
            <a:pPr lvl="1"/>
            <a:r>
              <a:rPr lang="en-US" dirty="0"/>
              <a:t>Biochemical simulation uses the tools of dynamical systems modeling to simulate the chemical reactions involved in metabolism. </a:t>
            </a:r>
          </a:p>
          <a:p>
            <a:pPr lvl="1"/>
            <a:r>
              <a:rPr lang="en-US" dirty="0"/>
              <a:t>Simulations can extend from individual metabolic pathways to transmembrane transport processes and even properties of whole cells or tissues. </a:t>
            </a:r>
          </a:p>
          <a:p>
            <a:pPr lvl="1"/>
            <a:r>
              <a:rPr lang="en-US" dirty="0"/>
              <a:t> Biochemical and cellular simulations traditionally have relied on the ability of the scientist to describe a system mathematically, developing a system of differential equations that represent the different reactions and fluxes occurring in the system. </a:t>
            </a:r>
          </a:p>
          <a:p>
            <a:pPr lvl="1"/>
            <a:r>
              <a:rPr lang="en-US" dirty="0"/>
              <a:t> However, new software tools can build the mathematical framework of a simulation automatically from a description provided interactively by the user, making mathematical modeling accessible to any biologist who knows enough about a system to describe it according to the conventions of dynamical systems modeling. </a:t>
            </a:r>
          </a:p>
          <a:p>
            <a:pPr lvl="1"/>
            <a:endParaRPr lang="en-US" dirty="0"/>
          </a:p>
        </p:txBody>
      </p:sp>
    </p:spTree>
    <p:extLst>
      <p:ext uri="{BB962C8B-B14F-4D97-AF65-F5344CB8AC3E}">
        <p14:creationId xmlns:p14="http://schemas.microsoft.com/office/powerpoint/2010/main" val="91256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5"/>
            <a:ext cx="10515600" cy="4896908"/>
          </a:xfrm>
        </p:spPr>
        <p:txBody>
          <a:bodyPr>
            <a:normAutofit fontScale="92500" lnSpcReduction="10000"/>
          </a:bodyPr>
          <a:lstStyle/>
          <a:p>
            <a:pPr marL="514350" indent="-514350">
              <a:buFont typeface="+mj-lt"/>
              <a:buAutoNum type="arabicPeriod" startAt="10"/>
            </a:pPr>
            <a:r>
              <a:rPr lang="en-US" dirty="0"/>
              <a:t>Whole genome analysis</a:t>
            </a:r>
          </a:p>
          <a:p>
            <a:pPr lvl="1"/>
            <a:r>
              <a:rPr lang="en-US" dirty="0"/>
              <a:t>As more and more genomes are sequenced completely; the analysis of raw genome data has become a more important task.</a:t>
            </a:r>
          </a:p>
          <a:p>
            <a:pPr lvl="1"/>
            <a:r>
              <a:rPr lang="en-US" dirty="0"/>
              <a:t>There are a number of perspectives from which one can look at genome data: for example, it can be treated as a long linear sequence, but it's often more useful to integrate DNA sequence information with existing genetic and physical map data. </a:t>
            </a:r>
          </a:p>
          <a:p>
            <a:pPr lvl="1"/>
            <a:r>
              <a:rPr lang="en-US" dirty="0"/>
              <a:t>This allows you to navigate a very large genome and find what you want. </a:t>
            </a:r>
          </a:p>
          <a:p>
            <a:pPr lvl="1"/>
            <a:r>
              <a:rPr lang="en-US" dirty="0"/>
              <a:t>The National Center for Biotechnology Information (NCBI) and other organizations are making a concerted effort to provide useful web interfaces to genome data, so that users can start from a high-level map and navigate to the location of a specific gene sequence.</a:t>
            </a:r>
          </a:p>
          <a:p>
            <a:pPr lvl="1"/>
            <a:r>
              <a:rPr lang="en-US" dirty="0"/>
              <a:t>Genome navigation is far from the only issue in genomic sequence analysis, however. Annotation frameworks, which integrate genome sequence with results of gene finding analysis and sequence homology information, are becoming more common, and the challenge of making and analyzing complete pairwise comparisons between genomes is beginning to be addressed. </a:t>
            </a:r>
          </a:p>
          <a:p>
            <a:pPr lvl="1"/>
            <a:endParaRPr lang="en-US" dirty="0"/>
          </a:p>
        </p:txBody>
      </p:sp>
    </p:spTree>
    <p:extLst>
      <p:ext uri="{BB962C8B-B14F-4D97-AF65-F5344CB8AC3E}">
        <p14:creationId xmlns:p14="http://schemas.microsoft.com/office/powerpoint/2010/main" val="307061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p:txBody>
          <a:bodyPr/>
          <a:lstStyle/>
          <a:p>
            <a:pPr marL="514350" indent="-514350">
              <a:buFont typeface="+mj-lt"/>
              <a:buAutoNum type="arabicPeriod" startAt="11"/>
            </a:pPr>
            <a:r>
              <a:rPr lang="en-US" dirty="0"/>
              <a:t>Primer design</a:t>
            </a:r>
          </a:p>
          <a:p>
            <a:pPr lvl="1"/>
            <a:r>
              <a:rPr lang="en-US" dirty="0"/>
              <a:t>Many molecular biology protocols require the design of oligonucleotide primers.</a:t>
            </a:r>
          </a:p>
          <a:p>
            <a:pPr lvl="1"/>
            <a:r>
              <a:rPr lang="en-US" dirty="0"/>
              <a:t>Proper primer design is critical for the success of polymerase chain reaction (PCR), oligo hybridization, DNA sequencing, and microarray experiments.</a:t>
            </a:r>
          </a:p>
          <a:p>
            <a:pPr lvl="1"/>
            <a:r>
              <a:rPr lang="en-US" dirty="0"/>
              <a:t>Primers must hybridize with the target DNA to provide a clear answer to the question being asked, but they must also have appropriate physicochemical properties; they must not self-hybridize or dimerize; and they should not have multiple targets within the sequence under investigation. </a:t>
            </a:r>
          </a:p>
          <a:p>
            <a:pPr lvl="1"/>
            <a:r>
              <a:rPr lang="en-US" dirty="0"/>
              <a:t>There are several web-based services that allow users to submit a DNA sequence and automatically detect appropriate primers, or to compute the</a:t>
            </a:r>
            <a:br>
              <a:rPr lang="en-US" dirty="0"/>
            </a:br>
            <a:r>
              <a:rPr lang="en-US" dirty="0"/>
              <a:t>properties of a desired primer DNA sequence</a:t>
            </a:r>
          </a:p>
        </p:txBody>
      </p:sp>
    </p:spTree>
    <p:extLst>
      <p:ext uri="{BB962C8B-B14F-4D97-AF65-F5344CB8AC3E}">
        <p14:creationId xmlns:p14="http://schemas.microsoft.com/office/powerpoint/2010/main" val="25452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E9B8167-C58A-4C3A-A8B5-D2A9F75C7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994" y="2010704"/>
            <a:ext cx="4048006" cy="2934804"/>
          </a:xfrm>
          <a:prstGeom prst="rect">
            <a:avLst/>
          </a:prstGeom>
        </p:spPr>
      </p:pic>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67733" y="1690688"/>
            <a:ext cx="8382000" cy="4939242"/>
          </a:xfrm>
        </p:spPr>
        <p:txBody>
          <a:bodyPr>
            <a:normAutofit fontScale="85000" lnSpcReduction="20000"/>
          </a:bodyPr>
          <a:lstStyle/>
          <a:p>
            <a:pPr marL="514350" indent="-514350">
              <a:buFont typeface="+mj-lt"/>
              <a:buAutoNum type="arabicPeriod" startAt="12"/>
            </a:pPr>
            <a:r>
              <a:rPr lang="en-US" dirty="0"/>
              <a:t>DNA microarray analysis</a:t>
            </a:r>
          </a:p>
          <a:p>
            <a:pPr lvl="1"/>
            <a:r>
              <a:rPr lang="en-US" dirty="0"/>
              <a:t>DNA microarray analysis is a molecular biology method that expands on classic probe hybridization methods to provide access to thousands of genes at once. </a:t>
            </a:r>
          </a:p>
          <a:p>
            <a:pPr lvl="1"/>
            <a:r>
              <a:rPr lang="en-US" dirty="0"/>
              <a:t>Microarray experiments are amenable to computational analysis because of the uniform, standardized nature of their results a grid of equally sized spots, each identifiable with a particular DNA sequence. </a:t>
            </a:r>
          </a:p>
          <a:p>
            <a:pPr lvl="1"/>
            <a:r>
              <a:rPr lang="en-US" dirty="0"/>
              <a:t>Computational tools are required to analyze larger microarrays because the resulting images are so visually complex that comparison by hand is no longer feasible.</a:t>
            </a:r>
          </a:p>
          <a:p>
            <a:pPr lvl="1"/>
            <a:r>
              <a:rPr lang="en-US" dirty="0"/>
              <a:t>The main tasks in microarray analysis as it's currently done are an image analysis step, in which individual spots on the array image are identified and signal intensity is quantitated, and a clustering step, in which spots with similar signal intensities are identified. </a:t>
            </a:r>
          </a:p>
          <a:p>
            <a:pPr lvl="1"/>
            <a:r>
              <a:rPr lang="en-US" dirty="0"/>
              <a:t>Computational support is also required for the chip design phase of a microarray experiment to identify appropriate oligonucleotide probe sequences for a particular set of genes and to maintain a record of the identity of each spot in a grid that may contain thousands of individual experiments. </a:t>
            </a:r>
          </a:p>
          <a:p>
            <a:pPr lvl="1"/>
            <a:endParaRPr lang="en-US" dirty="0"/>
          </a:p>
        </p:txBody>
      </p:sp>
    </p:spTree>
    <p:extLst>
      <p:ext uri="{BB962C8B-B14F-4D97-AF65-F5344CB8AC3E}">
        <p14:creationId xmlns:p14="http://schemas.microsoft.com/office/powerpoint/2010/main" val="4069290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76BBB6-B1DF-49B8-A91B-A66584044C91}"/>
              </a:ext>
            </a:extLst>
          </p:cNvPr>
          <p:cNvSpPr>
            <a:spLocks noGrp="1"/>
          </p:cNvSpPr>
          <p:nvPr>
            <p:ph type="title"/>
          </p:nvPr>
        </p:nvSpPr>
        <p:spPr>
          <a:xfrm>
            <a:off x="389467" y="365125"/>
            <a:ext cx="11565465" cy="1325563"/>
          </a:xfrm>
        </p:spPr>
        <p:txBody>
          <a:bodyPr/>
          <a:lstStyle/>
          <a:p>
            <a:r>
              <a:rPr lang="en-US" dirty="0"/>
              <a:t>Computational approaches to biological problems</a:t>
            </a:r>
          </a:p>
        </p:txBody>
      </p:sp>
      <p:sp>
        <p:nvSpPr>
          <p:cNvPr id="3" name="Content Placeholder 2">
            <a:extLst>
              <a:ext uri="{FF2B5EF4-FFF2-40B4-BE49-F238E27FC236}">
                <a16:creationId xmlns:a16="http://schemas.microsoft.com/office/drawing/2014/main" xmlns="" id="{6C706FA3-1AC9-4B68-81C2-9464EDF872CC}"/>
              </a:ext>
            </a:extLst>
          </p:cNvPr>
          <p:cNvSpPr>
            <a:spLocks noGrp="1"/>
          </p:cNvSpPr>
          <p:nvPr>
            <p:ph idx="1"/>
          </p:nvPr>
        </p:nvSpPr>
        <p:spPr>
          <a:xfrm>
            <a:off x="838200" y="1825625"/>
            <a:ext cx="10896600" cy="5032375"/>
          </a:xfrm>
        </p:spPr>
        <p:txBody>
          <a:bodyPr>
            <a:normAutofit fontScale="92500" lnSpcReduction="10000"/>
          </a:bodyPr>
          <a:lstStyle/>
          <a:p>
            <a:pPr marL="514350" indent="-514350">
              <a:buFont typeface="+mj-lt"/>
              <a:buAutoNum type="arabicPeriod" startAt="13"/>
            </a:pPr>
            <a:r>
              <a:rPr lang="en-US" dirty="0"/>
              <a:t>Proteomics analysis</a:t>
            </a:r>
          </a:p>
          <a:p>
            <a:pPr lvl="1"/>
            <a:r>
              <a:rPr lang="en-US" dirty="0"/>
              <a:t>Before they're ever crystallized and biochemically characterized, proteins are often studied using a combination of gel electrophoresis, partial sequencing, and mass spectroscopy. </a:t>
            </a:r>
          </a:p>
          <a:p>
            <a:pPr lvl="1"/>
            <a:r>
              <a:rPr lang="en-US" dirty="0"/>
              <a:t>2D gel electrophoresis can separate a mixture of thousands of proteins into distinct components; the individual spots of material can be blotted or even cut from the gel and analyzed.</a:t>
            </a:r>
          </a:p>
          <a:p>
            <a:pPr lvl="1"/>
            <a:r>
              <a:rPr lang="en-US" dirty="0"/>
              <a:t>Simple computational tools can provide some information to aid in the process of analyzing protein mixtures. </a:t>
            </a:r>
          </a:p>
          <a:p>
            <a:pPr lvl="1"/>
            <a:r>
              <a:rPr lang="en-US" dirty="0"/>
              <a:t>It's trivial to compute molecular weight and </a:t>
            </a:r>
            <a:r>
              <a:rPr lang="en-US" dirty="0" err="1"/>
              <a:t>pI</a:t>
            </a:r>
            <a:r>
              <a:rPr lang="en-US" dirty="0"/>
              <a:t> from a protein sequence; by using these values in combination, sets of candidate identities can be found for each spot on a gel. </a:t>
            </a:r>
          </a:p>
          <a:p>
            <a:pPr lvl="1"/>
            <a:r>
              <a:rPr lang="en-US" dirty="0"/>
              <a:t>It's also possible to compute, from a protein sequence, the peptide fingerprint that is created when that protein is broken down into fragments by enzymes with specific protein cleavage sites. </a:t>
            </a:r>
          </a:p>
          <a:p>
            <a:pPr lvl="1"/>
            <a:r>
              <a:rPr lang="en-US" dirty="0"/>
              <a:t>Mass spectrometric analyses of protein fragments can be compared to computed peptide fingerprints to further limit the search. </a:t>
            </a:r>
          </a:p>
          <a:p>
            <a:pPr lvl="1"/>
            <a:endParaRPr lang="en-US" dirty="0"/>
          </a:p>
        </p:txBody>
      </p:sp>
    </p:spTree>
    <p:extLst>
      <p:ext uri="{BB962C8B-B14F-4D97-AF65-F5344CB8AC3E}">
        <p14:creationId xmlns:p14="http://schemas.microsoft.com/office/powerpoint/2010/main" val="1550192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23A11-870C-4332-85AA-A119511B026E}"/>
              </a:ext>
            </a:extLst>
          </p:cNvPr>
          <p:cNvSpPr>
            <a:spLocks noGrp="1"/>
          </p:cNvSpPr>
          <p:nvPr>
            <p:ph type="title"/>
          </p:nvPr>
        </p:nvSpPr>
        <p:spPr/>
        <p:txBody>
          <a:bodyPr/>
          <a:lstStyle/>
          <a:p>
            <a:r>
              <a:rPr lang="en-US" dirty="0" smtClean="0"/>
              <a:t>History of Bioinformatics</a:t>
            </a:r>
            <a:endParaRPr lang="en-US" dirty="0"/>
          </a:p>
        </p:txBody>
      </p:sp>
      <p:pic>
        <p:nvPicPr>
          <p:cNvPr id="4" name="Content Placeholder 3">
            <a:extLst>
              <a:ext uri="{FF2B5EF4-FFF2-40B4-BE49-F238E27FC236}">
                <a16:creationId xmlns:a16="http://schemas.microsoft.com/office/drawing/2014/main" xmlns="" id="{50AF194E-9512-47EE-A4C3-9E18A9CDD2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691" y="1321328"/>
            <a:ext cx="12070517" cy="5460472"/>
          </a:xfrm>
          <a:prstGeom prst="rect">
            <a:avLst/>
          </a:prstGeom>
        </p:spPr>
      </p:pic>
    </p:spTree>
    <p:extLst>
      <p:ext uri="{BB962C8B-B14F-4D97-AF65-F5344CB8AC3E}">
        <p14:creationId xmlns:p14="http://schemas.microsoft.com/office/powerpoint/2010/main" val="42058000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E9C615-EEDB-4377-9A61-91AAC2D12DFD}"/>
              </a:ext>
            </a:extLst>
          </p:cNvPr>
          <p:cNvSpPr>
            <a:spLocks noGrp="1"/>
          </p:cNvSpPr>
          <p:nvPr>
            <p:ph type="title"/>
          </p:nvPr>
        </p:nvSpPr>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9CB535D0-F712-4C36-B211-14F711357EB3}"/>
              </a:ext>
            </a:extLst>
          </p:cNvPr>
          <p:cNvSpPr>
            <a:spLocks noGrp="1"/>
          </p:cNvSpPr>
          <p:nvPr>
            <p:ph idx="1"/>
          </p:nvPr>
        </p:nvSpPr>
        <p:spPr/>
        <p:txBody>
          <a:bodyPr>
            <a:normAutofit lnSpcReduction="10000"/>
          </a:bodyPr>
          <a:lstStyle/>
          <a:p>
            <a:r>
              <a:rPr lang="en-US" dirty="0"/>
              <a:t>1950s :</a:t>
            </a:r>
          </a:p>
          <a:p>
            <a:pPr lvl="1"/>
            <a:r>
              <a:rPr lang="en-US" dirty="0"/>
              <a:t>not much was known about deoxyribonucleic acid (DNA)</a:t>
            </a:r>
          </a:p>
          <a:p>
            <a:pPr lvl="1"/>
            <a:r>
              <a:rPr lang="en-US" dirty="0"/>
              <a:t>Its status as the carrier molecule of genetic information was still controversial at that time. </a:t>
            </a:r>
          </a:p>
          <a:p>
            <a:pPr lvl="1"/>
            <a:r>
              <a:rPr lang="en-US" dirty="0"/>
              <a:t>Chargaff’s rule : Nucleotides have 1:1 proportion of purines and </a:t>
            </a:r>
            <a:r>
              <a:rPr lang="en-US" dirty="0" smtClean="0"/>
              <a:t>pyrimidines</a:t>
            </a:r>
          </a:p>
          <a:p>
            <a:pPr lvl="1"/>
            <a:r>
              <a:rPr lang="en-US" dirty="0" smtClean="0"/>
              <a:t>Despite </a:t>
            </a:r>
            <a:r>
              <a:rPr lang="en-US" dirty="0"/>
              <a:t>this breakthrough, it would take 13 more years before deciphering the genetic code and 25 more years before the first DNA sequencing methods became available </a:t>
            </a:r>
          </a:p>
          <a:p>
            <a:pPr lvl="1"/>
            <a:r>
              <a:rPr lang="en-US" dirty="0"/>
              <a:t>Consequently, the use of bioinformatics in DNA analysis lagged nearly two decades behind the analysis of proteins, whose chemical nature was already better understood than DNA</a:t>
            </a:r>
            <a:r>
              <a:rPr lang="en-US" dirty="0" smtClean="0"/>
              <a:t>.</a:t>
            </a:r>
            <a:endParaRPr lang="en-US" dirty="0"/>
          </a:p>
          <a:p>
            <a:pPr lvl="1"/>
            <a:r>
              <a:rPr lang="en-US" dirty="0"/>
              <a:t>1953 : the double-helix structure of DNA was finally solved by Watson, Crick and </a:t>
            </a:r>
            <a:r>
              <a:rPr lang="en-US" dirty="0" smtClean="0"/>
              <a:t>Franklin</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891021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400050" y="1825625"/>
            <a:ext cx="6515100" cy="4715453"/>
          </a:xfrm>
        </p:spPr>
        <p:txBody>
          <a:bodyPr>
            <a:normAutofit fontScale="92500" lnSpcReduction="10000"/>
          </a:bodyPr>
          <a:lstStyle/>
          <a:p>
            <a:r>
              <a:rPr lang="en-US" dirty="0"/>
              <a:t>1960s :</a:t>
            </a:r>
          </a:p>
          <a:p>
            <a:pPr lvl="1"/>
            <a:r>
              <a:rPr lang="en-US" dirty="0"/>
              <a:t>Margaret </a:t>
            </a:r>
            <a:r>
              <a:rPr lang="en-US" dirty="0" err="1"/>
              <a:t>Dayhoff</a:t>
            </a:r>
            <a:r>
              <a:rPr lang="en-US" dirty="0"/>
              <a:t> : </a:t>
            </a:r>
          </a:p>
          <a:p>
            <a:pPr lvl="2"/>
            <a:r>
              <a:rPr lang="en-US" dirty="0"/>
              <a:t>an American physical chemist who pioneered the application of computational methods to the field of biochemistry</a:t>
            </a:r>
          </a:p>
          <a:p>
            <a:pPr lvl="2"/>
            <a:r>
              <a:rPr lang="en-US" dirty="0"/>
              <a:t>the mother and father of bioinformatics</a:t>
            </a:r>
          </a:p>
          <a:p>
            <a:pPr lvl="2"/>
            <a:r>
              <a:rPr lang="en-US" dirty="0"/>
              <a:t>1962 – developed COMPROTEIN - to determine protein primary structure using Edman peptide sequencing </a:t>
            </a:r>
            <a:r>
              <a:rPr lang="en-US" dirty="0" smtClean="0"/>
              <a:t>data</a:t>
            </a:r>
          </a:p>
          <a:p>
            <a:pPr lvl="2"/>
            <a:r>
              <a:rPr lang="en-US" dirty="0" err="1"/>
              <a:t>Zuckerkandl</a:t>
            </a:r>
            <a:r>
              <a:rPr lang="en-US" dirty="0"/>
              <a:t> and Pauling in 1963 coined the term ‘</a:t>
            </a:r>
            <a:r>
              <a:rPr lang="en-US" dirty="0" err="1"/>
              <a:t>Paleogenetics</a:t>
            </a:r>
            <a:r>
              <a:rPr lang="en-US" dirty="0"/>
              <a:t>’ to introduce this novel branch of evolutionary </a:t>
            </a:r>
            <a:r>
              <a:rPr lang="en-US" dirty="0" smtClean="0"/>
              <a:t>biology</a:t>
            </a:r>
          </a:p>
          <a:p>
            <a:pPr lvl="2"/>
            <a:r>
              <a:rPr lang="en-US" dirty="0"/>
              <a:t>For instance, they observed that human hemoglobin showed higher conservation with chimpanzee (</a:t>
            </a:r>
            <a:r>
              <a:rPr lang="en-US" i="1" dirty="0"/>
              <a:t>Pan troglodytes</a:t>
            </a:r>
            <a:r>
              <a:rPr lang="en-US" dirty="0"/>
              <a:t>) hemoglobin than with mouse (</a:t>
            </a:r>
            <a:r>
              <a:rPr lang="en-US" i="1" dirty="0"/>
              <a:t>Mus </a:t>
            </a:r>
            <a:r>
              <a:rPr lang="en-US" i="1" dirty="0" err="1"/>
              <a:t>musculus</a:t>
            </a:r>
            <a:r>
              <a:rPr lang="en-US" dirty="0"/>
              <a:t>) hemoglobin.</a:t>
            </a:r>
          </a:p>
          <a:p>
            <a:pPr lvl="2"/>
            <a:endParaRPr lang="en-US" dirty="0" smtClean="0"/>
          </a:p>
          <a:p>
            <a:pPr lvl="2"/>
            <a:endParaRPr lang="en-US" dirty="0"/>
          </a:p>
        </p:txBody>
      </p:sp>
      <p:pic>
        <p:nvPicPr>
          <p:cNvPr id="5" name="Picture 4">
            <a:extLst>
              <a:ext uri="{FF2B5EF4-FFF2-40B4-BE49-F238E27FC236}">
                <a16:creationId xmlns:a16="http://schemas.microsoft.com/office/drawing/2014/main" xmlns="" id="{069E83D4-0E8C-4A3F-96CC-CD0E72D86D01}"/>
              </a:ext>
            </a:extLst>
          </p:cNvPr>
          <p:cNvPicPr>
            <a:picLocks noChangeAspect="1"/>
          </p:cNvPicPr>
          <p:nvPr/>
        </p:nvPicPr>
        <p:blipFill rotWithShape="1">
          <a:blip r:embed="rId2"/>
          <a:srcRect l="5691"/>
          <a:stretch/>
        </p:blipFill>
        <p:spPr>
          <a:xfrm>
            <a:off x="4811151" y="0"/>
            <a:ext cx="7380849" cy="1825625"/>
          </a:xfrm>
          <a:prstGeom prst="rect">
            <a:avLst/>
          </a:prstGeom>
        </p:spPr>
      </p:pic>
      <p:pic>
        <p:nvPicPr>
          <p:cNvPr id="6" name="Picture 5">
            <a:extLst>
              <a:ext uri="{FF2B5EF4-FFF2-40B4-BE49-F238E27FC236}">
                <a16:creationId xmlns:a16="http://schemas.microsoft.com/office/drawing/2014/main" xmlns="" id="{3FA0F194-5E6C-4F9A-8A5F-816C19F0F038}"/>
              </a:ext>
            </a:extLst>
          </p:cNvPr>
          <p:cNvPicPr>
            <a:picLocks noChangeAspect="1"/>
          </p:cNvPicPr>
          <p:nvPr/>
        </p:nvPicPr>
        <p:blipFill>
          <a:blip r:embed="rId3"/>
          <a:stretch>
            <a:fillRect/>
          </a:stretch>
        </p:blipFill>
        <p:spPr>
          <a:xfrm>
            <a:off x="7204028" y="2400300"/>
            <a:ext cx="4987972" cy="4140778"/>
          </a:xfrm>
          <a:prstGeom prst="rect">
            <a:avLst/>
          </a:prstGeom>
        </p:spPr>
      </p:pic>
    </p:spTree>
    <p:extLst>
      <p:ext uri="{BB962C8B-B14F-4D97-AF65-F5344CB8AC3E}">
        <p14:creationId xmlns:p14="http://schemas.microsoft.com/office/powerpoint/2010/main" val="2653132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Course Objectives</a:t>
            </a:r>
            <a:endParaRPr lang="en-US" b="1" dirty="0"/>
          </a:p>
        </p:txBody>
      </p:sp>
      <p:sp>
        <p:nvSpPr>
          <p:cNvPr id="3" name="Content Placeholder 2"/>
          <p:cNvSpPr>
            <a:spLocks noGrp="1"/>
          </p:cNvSpPr>
          <p:nvPr>
            <p:ph idx="1"/>
          </p:nvPr>
        </p:nvSpPr>
        <p:spPr/>
        <p:txBody>
          <a:bodyPr/>
          <a:lstStyle/>
          <a:p>
            <a:r>
              <a:rPr lang="en-US" dirty="0" smtClean="0"/>
              <a:t>Understand basic concept of Molecular biology and biological data</a:t>
            </a:r>
          </a:p>
          <a:p>
            <a:r>
              <a:rPr lang="en-US" dirty="0" smtClean="0"/>
              <a:t>Know different biological databases and tools to retrieve and analyze the  relevant  data</a:t>
            </a:r>
          </a:p>
          <a:p>
            <a:r>
              <a:rPr lang="en-US" dirty="0" smtClean="0"/>
              <a:t>Perform pairwise and multiple sequence alignment and construct phylogenetic tree</a:t>
            </a:r>
          </a:p>
          <a:p>
            <a:r>
              <a:rPr lang="en-US" dirty="0" smtClean="0"/>
              <a:t>Predict structure and function of protein</a:t>
            </a:r>
          </a:p>
          <a:p>
            <a:r>
              <a:rPr lang="en-US" dirty="0" smtClean="0"/>
              <a:t>Use computational tools for genomic data</a:t>
            </a:r>
          </a:p>
          <a:p>
            <a:r>
              <a:rPr lang="en-US" dirty="0" smtClean="0"/>
              <a:t>Gain knowledge in drug discovery and emerging fields in bioinformatics</a:t>
            </a:r>
            <a:endParaRPr lang="en-US" dirty="0"/>
          </a:p>
        </p:txBody>
      </p:sp>
    </p:spTree>
    <p:extLst>
      <p:ext uri="{BB962C8B-B14F-4D97-AF65-F5344CB8AC3E}">
        <p14:creationId xmlns:p14="http://schemas.microsoft.com/office/powerpoint/2010/main" val="799211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463609-C36E-4C56-B0C7-CC9D0D298339}"/>
              </a:ext>
            </a:extLst>
          </p:cNvPr>
          <p:cNvSpPr>
            <a:spLocks noGrp="1"/>
          </p:cNvSpPr>
          <p:nvPr>
            <p:ph type="title"/>
          </p:nvPr>
        </p:nvSpPr>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D10972D4-5F70-427F-B9FA-D620A3F93ADC}"/>
              </a:ext>
            </a:extLst>
          </p:cNvPr>
          <p:cNvSpPr>
            <a:spLocks noGrp="1"/>
          </p:cNvSpPr>
          <p:nvPr>
            <p:ph idx="1"/>
          </p:nvPr>
        </p:nvSpPr>
        <p:spPr>
          <a:xfrm>
            <a:off x="838200" y="1825625"/>
            <a:ext cx="7835329" cy="4351338"/>
          </a:xfrm>
        </p:spPr>
        <p:txBody>
          <a:bodyPr/>
          <a:lstStyle/>
          <a:p>
            <a:r>
              <a:rPr lang="en-US" dirty="0"/>
              <a:t>1960s :</a:t>
            </a:r>
          </a:p>
          <a:p>
            <a:pPr lvl="1"/>
            <a:r>
              <a:rPr lang="en-US" dirty="0" err="1"/>
              <a:t>Margoliash</a:t>
            </a:r>
            <a:r>
              <a:rPr lang="en-US" dirty="0"/>
              <a:t> and Fitch used variation in the cytochrome c substitution rate to constructed phylogenetic trees.</a:t>
            </a:r>
          </a:p>
          <a:p>
            <a:pPr lvl="1"/>
            <a:r>
              <a:rPr lang="en-US" dirty="0"/>
              <a:t>Phylogeny as reconstructed from observable mutations in the cytochrome c gene.</a:t>
            </a:r>
          </a:p>
          <a:p>
            <a:pPr lvl="1"/>
            <a:endParaRPr lang="en-US" dirty="0"/>
          </a:p>
          <a:p>
            <a:pPr lvl="1"/>
            <a:endParaRPr lang="en-US" dirty="0"/>
          </a:p>
        </p:txBody>
      </p:sp>
      <p:pic>
        <p:nvPicPr>
          <p:cNvPr id="4" name="Picture 3">
            <a:extLst>
              <a:ext uri="{FF2B5EF4-FFF2-40B4-BE49-F238E27FC236}">
                <a16:creationId xmlns:a16="http://schemas.microsoft.com/office/drawing/2014/main" xmlns="" id="{A8B57E20-EE32-4B7F-BDE4-97FE1623DEC5}"/>
              </a:ext>
            </a:extLst>
          </p:cNvPr>
          <p:cNvPicPr>
            <a:picLocks noChangeAspect="1"/>
          </p:cNvPicPr>
          <p:nvPr/>
        </p:nvPicPr>
        <p:blipFill rotWithShape="1">
          <a:blip r:embed="rId2"/>
          <a:srcRect l="10145" t="5324"/>
          <a:stretch/>
        </p:blipFill>
        <p:spPr>
          <a:xfrm>
            <a:off x="8673529" y="1760111"/>
            <a:ext cx="3398293" cy="5097889"/>
          </a:xfrm>
          <a:prstGeom prst="rect">
            <a:avLst/>
          </a:prstGeom>
        </p:spPr>
      </p:pic>
    </p:spTree>
    <p:extLst>
      <p:ext uri="{BB962C8B-B14F-4D97-AF65-F5344CB8AC3E}">
        <p14:creationId xmlns:p14="http://schemas.microsoft.com/office/powerpoint/2010/main" val="3366442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17688B3-22D3-46F8-BCED-9DD5EC101B5C}"/>
              </a:ext>
            </a:extLst>
          </p:cNvPr>
          <p:cNvPicPr>
            <a:picLocks noChangeAspect="1"/>
          </p:cNvPicPr>
          <p:nvPr/>
        </p:nvPicPr>
        <p:blipFill>
          <a:blip r:embed="rId2"/>
          <a:stretch>
            <a:fillRect/>
          </a:stretch>
        </p:blipFill>
        <p:spPr>
          <a:xfrm>
            <a:off x="7209730" y="1967922"/>
            <a:ext cx="4982270" cy="3372321"/>
          </a:xfrm>
          <a:prstGeom prst="rect">
            <a:avLst/>
          </a:prstGeom>
        </p:spPr>
      </p:pic>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0" y="769033"/>
            <a:ext cx="7502769" cy="6471137"/>
          </a:xfrm>
        </p:spPr>
        <p:txBody>
          <a:bodyPr>
            <a:normAutofit/>
          </a:bodyPr>
          <a:lstStyle/>
          <a:p>
            <a:r>
              <a:rPr lang="en-US" dirty="0"/>
              <a:t>1970s : (Reproducible algorithm for alignment)</a:t>
            </a:r>
          </a:p>
          <a:p>
            <a:pPr lvl="1"/>
            <a:r>
              <a:rPr lang="en-US" dirty="0"/>
              <a:t>Needleman and Wunsch, 1970, developed the first dynamic programming algorithm for pairwise protein sequence alignments – Global alignment</a:t>
            </a:r>
          </a:p>
          <a:p>
            <a:pPr lvl="1"/>
            <a:r>
              <a:rPr lang="en-US" dirty="0"/>
              <a:t>Temple F. Smith and Michael S. Waterman in 1981 modified the Needleman–Wunsch algorithm for local sequence alignment</a:t>
            </a:r>
          </a:p>
          <a:p>
            <a:pPr lvl="1"/>
            <a:r>
              <a:rPr lang="en-US" dirty="0" smtClean="0"/>
              <a:t>The </a:t>
            </a:r>
            <a:r>
              <a:rPr lang="en-US" dirty="0"/>
              <a:t>first truly practical approach to MSA was developed by Da-Fei Feng and Russell F. </a:t>
            </a:r>
            <a:r>
              <a:rPr lang="en-US" dirty="0" err="1"/>
              <a:t>Doolitle</a:t>
            </a:r>
            <a:r>
              <a:rPr lang="en-US" dirty="0"/>
              <a:t> in 1987 – CLUSTAL program implemented this </a:t>
            </a:r>
            <a:r>
              <a:rPr lang="en-US" dirty="0" smtClean="0"/>
              <a:t>algorithm</a:t>
            </a:r>
          </a:p>
          <a:p>
            <a:pPr lvl="1"/>
            <a:r>
              <a:rPr lang="en-US" dirty="0"/>
              <a:t>Protein Sequence Database (PSD) by Margaret </a:t>
            </a:r>
            <a:r>
              <a:rPr lang="en-US" dirty="0" err="1"/>
              <a:t>Dayhoff</a:t>
            </a:r>
            <a:r>
              <a:rPr lang="en-US" dirty="0" smtClean="0"/>
              <a:t>.</a:t>
            </a:r>
          </a:p>
          <a:p>
            <a:pPr lvl="1"/>
            <a:r>
              <a:rPr lang="en-US" dirty="0"/>
              <a:t>PIR-International Protein Sequence Database (PIR-PSD), the world's first database of classified and functionally annotated protein sequences that grew out of the Atlas of Protein Sequence and Structure (1965-1978) edited by Margaret </a:t>
            </a:r>
            <a:r>
              <a:rPr lang="en-US" dirty="0" err="1"/>
              <a:t>Dayhoff</a:t>
            </a:r>
            <a:r>
              <a:rPr lang="en-US" dirty="0"/>
              <a:t>.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4587976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0" y="604911"/>
            <a:ext cx="7272997" cy="6471137"/>
          </a:xfrm>
        </p:spPr>
        <p:txBody>
          <a:bodyPr>
            <a:normAutofit/>
          </a:bodyPr>
          <a:lstStyle/>
          <a:p>
            <a:r>
              <a:rPr lang="en-US" dirty="0"/>
              <a:t>1970s – 80s : (protein to DNA analysis )</a:t>
            </a:r>
          </a:p>
          <a:p>
            <a:pPr lvl="1"/>
            <a:r>
              <a:rPr lang="en-US" dirty="0" smtClean="0"/>
              <a:t>The </a:t>
            </a:r>
            <a:r>
              <a:rPr lang="en-US" dirty="0" err="1"/>
              <a:t>Staden</a:t>
            </a:r>
            <a:r>
              <a:rPr lang="en-US" dirty="0"/>
              <a:t> Package was one of the first sequence analysis software to include additional characters (which </a:t>
            </a:r>
            <a:r>
              <a:rPr lang="en-US" dirty="0" err="1"/>
              <a:t>Staden</a:t>
            </a:r>
            <a:r>
              <a:rPr lang="en-US" dirty="0"/>
              <a:t> called ‘uncertainty codes’) to record </a:t>
            </a:r>
            <a:r>
              <a:rPr lang="en-US" dirty="0" err="1"/>
              <a:t>basecalling</a:t>
            </a:r>
            <a:r>
              <a:rPr lang="en-US" dirty="0"/>
              <a:t> uncertainties in a sequence read. </a:t>
            </a:r>
          </a:p>
          <a:p>
            <a:pPr lvl="1"/>
            <a:r>
              <a:rPr lang="en-US" dirty="0"/>
              <a:t>This extended DNA alphabet was one of the precursors of the modern IUPAC nomenclature for incompletely specified bases in nucleic acid </a:t>
            </a:r>
            <a:r>
              <a:rPr lang="en-US" dirty="0" smtClean="0"/>
              <a:t>sequences</a:t>
            </a:r>
          </a:p>
          <a:p>
            <a:pPr lvl="1"/>
            <a:r>
              <a:rPr lang="en-US" dirty="0"/>
              <a:t>the first molecular phylogenetic trees were reconstructed from protein sequences, and typically assumed maximum parsimony (i.e. the least number of changes) as the main mechanism driving evolutionary change.</a:t>
            </a:r>
          </a:p>
          <a:p>
            <a:pPr lvl="1"/>
            <a:endParaRPr lang="en-US" dirty="0"/>
          </a:p>
          <a:p>
            <a:pPr lvl="1"/>
            <a:endParaRPr lang="en-US" dirty="0"/>
          </a:p>
        </p:txBody>
      </p:sp>
      <p:pic>
        <p:nvPicPr>
          <p:cNvPr id="3074" name="Picture 2">
            <a:extLst>
              <a:ext uri="{FF2B5EF4-FFF2-40B4-BE49-F238E27FC236}">
                <a16:creationId xmlns:a16="http://schemas.microsoft.com/office/drawing/2014/main" xmlns="" id="{9299C0BF-960F-4B0A-B90A-59B8D05DA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997" y="671732"/>
            <a:ext cx="4951593" cy="551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40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0" y="604911"/>
            <a:ext cx="12192000" cy="6471137"/>
          </a:xfrm>
        </p:spPr>
        <p:txBody>
          <a:bodyPr>
            <a:normAutofit/>
          </a:bodyPr>
          <a:lstStyle/>
          <a:p>
            <a:r>
              <a:rPr lang="en-US" dirty="0"/>
              <a:t>1980 – 90s : </a:t>
            </a:r>
          </a:p>
          <a:p>
            <a:pPr lvl="1"/>
            <a:r>
              <a:rPr lang="en-US" dirty="0" smtClean="0"/>
              <a:t>Jackson</a:t>
            </a:r>
            <a:r>
              <a:rPr lang="en-US" dirty="0"/>
              <a:t>, Symons and Berg (1972) used restriction endonucleases and DNA ligase to cut and insert the circular SV40 viral DNA into lambda DNA, and then transform Escherichia coli cells with this construct. </a:t>
            </a:r>
          </a:p>
          <a:p>
            <a:pPr lvl="1"/>
            <a:r>
              <a:rPr lang="en-US" dirty="0"/>
              <a:t>As the inserted DNA molecule is replicated in the host organism, it is also amplified as</a:t>
            </a:r>
            <a:r>
              <a:rPr lang="en-US" i="1" dirty="0"/>
              <a:t> E. coli </a:t>
            </a:r>
            <a:r>
              <a:rPr lang="en-US" dirty="0"/>
              <a:t>cultures grow, yielding several million copies of a single DNA insert. </a:t>
            </a:r>
          </a:p>
          <a:p>
            <a:pPr lvl="1"/>
            <a:r>
              <a:rPr lang="en-US" dirty="0" smtClean="0"/>
              <a:t>The </a:t>
            </a:r>
            <a:r>
              <a:rPr lang="en-US" dirty="0"/>
              <a:t>second milestone in manipulating DNA was the polymerase chain reaction (PCR), invented by Kary Mullis, which allows to amplify DNA without cloning procedures.</a:t>
            </a:r>
          </a:p>
          <a:p>
            <a:pPr lvl="1"/>
            <a:r>
              <a:rPr lang="en-US" dirty="0"/>
              <a:t>The emergence of DNA sequencing in the late 1970s, along with enhanced DNA manipulation techniques, has resulted in more and more available sequence data. </a:t>
            </a:r>
          </a:p>
          <a:p>
            <a:pPr lvl="1"/>
            <a:r>
              <a:rPr lang="en-US" dirty="0"/>
              <a:t>In parallel, the 1980s saw increasing access to both computers and bioinformatics </a:t>
            </a:r>
            <a:r>
              <a:rPr lang="en-US" dirty="0" smtClean="0"/>
              <a:t>software</a:t>
            </a:r>
          </a:p>
          <a:p>
            <a:pPr lvl="1"/>
            <a:r>
              <a:rPr lang="en-US" dirty="0"/>
              <a:t>During this period that the European Molecular Biology Laboratory (EMBL) (1980), </a:t>
            </a:r>
            <a:r>
              <a:rPr lang="en-US" dirty="0" err="1"/>
              <a:t>GenBank</a:t>
            </a:r>
            <a:r>
              <a:rPr lang="en-US" dirty="0"/>
              <a:t> (1982) and DNA Data Bank of Japan (DDBJ) (1986) sequence databases united in order, to standardize data formatting, to define minimal information for reporting nucleotide sequences and to facilitate data sharing</a:t>
            </a:r>
          </a:p>
          <a:p>
            <a:pPr lvl="1"/>
            <a:endParaRPr lang="en-US" dirty="0"/>
          </a:p>
        </p:txBody>
      </p:sp>
    </p:spTree>
    <p:extLst>
      <p:ext uri="{BB962C8B-B14F-4D97-AF65-F5344CB8AC3E}">
        <p14:creationId xmlns:p14="http://schemas.microsoft.com/office/powerpoint/2010/main" val="3395074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436098"/>
            <a:ext cx="12192001" cy="6421902"/>
          </a:xfrm>
        </p:spPr>
        <p:txBody>
          <a:bodyPr>
            <a:normAutofit/>
          </a:bodyPr>
          <a:lstStyle/>
          <a:p>
            <a:r>
              <a:rPr lang="en-US" dirty="0"/>
              <a:t>1980 – 90s : </a:t>
            </a:r>
          </a:p>
          <a:p>
            <a:pPr lvl="1"/>
            <a:r>
              <a:rPr lang="en-US" dirty="0" smtClean="0"/>
              <a:t>Perl </a:t>
            </a:r>
            <a:r>
              <a:rPr lang="en-US" dirty="0"/>
              <a:t>(Practical Extraction and Reporting Language) is a high-level, multiparadigm, interpreted scripting language that was created in 1987 by Larry Wall to facilitate parsing and reporting of text data. </a:t>
            </a:r>
          </a:p>
          <a:p>
            <a:pPr lvl="1"/>
            <a:r>
              <a:rPr lang="en-US" dirty="0" smtClean="0"/>
              <a:t>This </a:t>
            </a:r>
            <a:r>
              <a:rPr lang="en-US" dirty="0"/>
              <a:t>Perl programming interface provides modules that facilitate typical but nontrivial tasks, such as </a:t>
            </a:r>
          </a:p>
          <a:p>
            <a:pPr lvl="2"/>
            <a:r>
              <a:rPr lang="en-US" dirty="0"/>
              <a:t>accessing sequence data from local and remote databases, </a:t>
            </a:r>
          </a:p>
          <a:p>
            <a:pPr lvl="2"/>
            <a:r>
              <a:rPr lang="en-US" dirty="0"/>
              <a:t>switching between different file formats, </a:t>
            </a:r>
          </a:p>
          <a:p>
            <a:pPr lvl="2"/>
            <a:r>
              <a:rPr lang="en-US" dirty="0"/>
              <a:t>similarity searches, and </a:t>
            </a:r>
          </a:p>
          <a:p>
            <a:pPr lvl="2"/>
            <a:r>
              <a:rPr lang="en-US" dirty="0"/>
              <a:t>annotating sequence data</a:t>
            </a:r>
            <a:r>
              <a:rPr lang="en-US" dirty="0" smtClean="0"/>
              <a:t>.</a:t>
            </a:r>
          </a:p>
          <a:p>
            <a:pPr lvl="1"/>
            <a:r>
              <a:rPr lang="en-US" dirty="0"/>
              <a:t>Python, just like Perl, is a high-level, </a:t>
            </a:r>
            <a:r>
              <a:rPr lang="en-US" dirty="0" err="1"/>
              <a:t>multiparadigm</a:t>
            </a:r>
            <a:r>
              <a:rPr lang="en-US" dirty="0"/>
              <a:t> programming language that was first implemented by Guido van Rossum in 1989. </a:t>
            </a:r>
          </a:p>
          <a:p>
            <a:pPr lvl="1"/>
            <a:r>
              <a:rPr lang="en-US" dirty="0"/>
              <a:t>Python was especially designed to have a simpler vocabulary and syntax to make code reading and maintenance simpler (at the expense of flexibility), even though both languages can be used for similar applications. </a:t>
            </a:r>
          </a:p>
          <a:p>
            <a:pPr lvl="1"/>
            <a:r>
              <a:rPr lang="en-US" dirty="0"/>
              <a:t>In addition to Perl and Python, several </a:t>
            </a:r>
            <a:r>
              <a:rPr lang="en-US" dirty="0" err="1"/>
              <a:t>nonscripting</a:t>
            </a:r>
            <a:r>
              <a:rPr lang="en-US" dirty="0"/>
              <a:t> programming languages originated in the early 1990s and joined the bioinformatics scene later on</a:t>
            </a:r>
          </a:p>
          <a:p>
            <a:pPr lvl="1"/>
            <a:endParaRPr lang="en-US" dirty="0"/>
          </a:p>
        </p:txBody>
      </p:sp>
    </p:spTree>
    <p:extLst>
      <p:ext uri="{BB962C8B-B14F-4D97-AF65-F5344CB8AC3E}">
        <p14:creationId xmlns:p14="http://schemas.microsoft.com/office/powerpoint/2010/main" val="3049618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4"/>
            <a:ext cx="12192001" cy="6210886"/>
          </a:xfrm>
        </p:spPr>
        <p:txBody>
          <a:bodyPr>
            <a:normAutofit/>
          </a:bodyPr>
          <a:lstStyle/>
          <a:p>
            <a:r>
              <a:rPr lang="en-US" dirty="0"/>
              <a:t>1990s – 2000s : Genomics</a:t>
            </a:r>
          </a:p>
          <a:p>
            <a:pPr lvl="1"/>
            <a:r>
              <a:rPr lang="en-US" dirty="0"/>
              <a:t>In 1995, the first complete genome sequencing of a free-living organism (</a:t>
            </a:r>
            <a:r>
              <a:rPr lang="en-US" i="1" dirty="0" err="1"/>
              <a:t>Haemophilus</a:t>
            </a:r>
            <a:r>
              <a:rPr lang="en-US" i="1" dirty="0"/>
              <a:t> influenzae</a:t>
            </a:r>
            <a:r>
              <a:rPr lang="en-US" dirty="0"/>
              <a:t>) was sequenced by The Institute for Genomic Research (TIGR) led by geneticist J. Craig Venter</a:t>
            </a:r>
          </a:p>
          <a:p>
            <a:pPr lvl="1"/>
            <a:r>
              <a:rPr lang="en-US" dirty="0"/>
              <a:t>However, the turning point that started the genomic era, as we know it actually, was the publication of the human genome at the beginning of the 21st century</a:t>
            </a:r>
          </a:p>
          <a:p>
            <a:pPr lvl="1"/>
            <a:r>
              <a:rPr lang="en-US" dirty="0"/>
              <a:t>The Human Genome Project was initiated in 1991 by the U.S. National Institutes of Health, and cost $3 billion in taxpayer money over 13 years. </a:t>
            </a:r>
          </a:p>
          <a:p>
            <a:pPr lvl="1"/>
            <a:r>
              <a:rPr lang="en-US" dirty="0"/>
              <a:t>In 1998, Celera Genomics led a rival, private effort to sequence and assemble the human genome which successfully sequenced and assembled the human genome for one-tenth of the National Institutes of Health (NIH)-funded project cost. </a:t>
            </a:r>
          </a:p>
          <a:p>
            <a:pPr lvl="1"/>
            <a:r>
              <a:rPr lang="en-US" dirty="0"/>
              <a:t>This 10-fold difference between public and private effort costs resulted from different experimental strategies as well as the use of NIH data by the Celera-led project</a:t>
            </a:r>
          </a:p>
        </p:txBody>
      </p:sp>
    </p:spTree>
    <p:extLst>
      <p:ext uri="{BB962C8B-B14F-4D97-AF65-F5344CB8AC3E}">
        <p14:creationId xmlns:p14="http://schemas.microsoft.com/office/powerpoint/2010/main" val="231625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4"/>
            <a:ext cx="12192001" cy="6210886"/>
          </a:xfrm>
        </p:spPr>
        <p:txBody>
          <a:bodyPr>
            <a:normAutofit/>
          </a:bodyPr>
          <a:lstStyle/>
          <a:p>
            <a:r>
              <a:rPr lang="en-US" dirty="0"/>
              <a:t>1990s – 2000s : Genomics</a:t>
            </a:r>
          </a:p>
        </p:txBody>
      </p:sp>
      <p:pic>
        <p:nvPicPr>
          <p:cNvPr id="11266" name="Picture 2" descr="Hierarchical shotgun sequencing versus whole genome shotgun sequencing. Both approaches respectively exemplified the methodological rivalry between the public (NIH, A) and private (Celera, B) efforts to sequence the human genome. Whereas the NIH team believed that whole-genome shotgun sequencing (WGS) was technically unfeasible for gigabase-sized genomes, Venter’s Celera team believed that not only this approach was feasible, but that it could also overcome the logistical burden of hierarchical shotgun sequencing, provided that efficient assembly algorithms and sufficient computational power are available. Because of the partial use of NIH data in Celera assemblies, the true feasibility of WGS sequencing for the human genome has been heavily debated by both sides [89, 90].">
            <a:extLst>
              <a:ext uri="{FF2B5EF4-FFF2-40B4-BE49-F238E27FC236}">
                <a16:creationId xmlns:a16="http://schemas.microsoft.com/office/drawing/2014/main" xmlns="" id="{25EC5B33-4DFB-4192-A528-BD68E8F3B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321" y="1265227"/>
            <a:ext cx="8146336" cy="559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40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4"/>
            <a:ext cx="12192001" cy="6210886"/>
          </a:xfrm>
        </p:spPr>
        <p:txBody>
          <a:bodyPr>
            <a:normAutofit/>
          </a:bodyPr>
          <a:lstStyle/>
          <a:p>
            <a:r>
              <a:rPr lang="en-US" dirty="0"/>
              <a:t>1990s – 2000s : Genomics</a:t>
            </a:r>
          </a:p>
          <a:p>
            <a:pPr lvl="1"/>
            <a:r>
              <a:rPr lang="en-US" dirty="0"/>
              <a:t>Although the scientific community was experiencing a time of great excitement, whole-genome sequencing required millions of dollars and years to reach completion, even for a bacterial genome. </a:t>
            </a:r>
          </a:p>
          <a:p>
            <a:pPr lvl="1"/>
            <a:r>
              <a:rPr lang="en-US" dirty="0"/>
              <a:t>In contrast, sequencing a human genome with 2018 technology would cost $1000 and take less than a week. </a:t>
            </a:r>
          </a:p>
          <a:p>
            <a:pPr lvl="1"/>
            <a:r>
              <a:rPr lang="en-US" dirty="0"/>
              <a:t>This massive cost discrepancy is not so surprising; at this time, even if various library preparation protocols existed, sequencing reads were generated by using Sanger capillary sequencers. </a:t>
            </a:r>
          </a:p>
          <a:p>
            <a:pPr lvl="1"/>
            <a:r>
              <a:rPr lang="en-US" dirty="0"/>
              <a:t>Those had a maximum throughput of 96 reads of 800 bp length per run, orders of magnitude less than second-generation sequencers that emerged in the late 2000s. </a:t>
            </a:r>
          </a:p>
          <a:p>
            <a:pPr lvl="1"/>
            <a:r>
              <a:rPr lang="en-US" dirty="0"/>
              <a:t>Thus, sequencing the human genome (3.0 </a:t>
            </a:r>
            <a:r>
              <a:rPr lang="en-US" dirty="0" err="1"/>
              <a:t>Gbp</a:t>
            </a:r>
            <a:r>
              <a:rPr lang="en-US" dirty="0"/>
              <a:t>) required a rough minimum of about 40 000 runs to get just one-fold coverage.</a:t>
            </a:r>
          </a:p>
          <a:p>
            <a:pPr lvl="1"/>
            <a:r>
              <a:rPr lang="en-US" dirty="0"/>
              <a:t>In addition to laborious laboratory procedures, specialized software had to be designed to tackle this unprecedented amount of data. </a:t>
            </a:r>
          </a:p>
          <a:p>
            <a:pPr lvl="1"/>
            <a:r>
              <a:rPr lang="en-US" dirty="0"/>
              <a:t>Several pioneer Perl-based software were developed in the mid to late 1990s to assemble whole-genome sequencing read</a:t>
            </a:r>
          </a:p>
        </p:txBody>
      </p:sp>
    </p:spTree>
    <p:extLst>
      <p:ext uri="{BB962C8B-B14F-4D97-AF65-F5344CB8AC3E}">
        <p14:creationId xmlns:p14="http://schemas.microsoft.com/office/powerpoint/2010/main" val="4235948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3"/>
            <a:ext cx="12192001" cy="6330461"/>
          </a:xfrm>
        </p:spPr>
        <p:txBody>
          <a:bodyPr>
            <a:normAutofit/>
          </a:bodyPr>
          <a:lstStyle/>
          <a:p>
            <a:r>
              <a:rPr lang="en-US" dirty="0"/>
              <a:t>1990s – 2000s : Internet</a:t>
            </a:r>
          </a:p>
          <a:p>
            <a:pPr lvl="1"/>
            <a:r>
              <a:rPr lang="en-US" dirty="0" smtClean="0"/>
              <a:t>The </a:t>
            </a:r>
            <a:r>
              <a:rPr lang="en-US" dirty="0"/>
              <a:t>world’s first nucleotide sequence database, the EMBL Nucleotide Sequence Data Library (that included several other databases such as SWISS-PROT and REBASE), was made available on the Web in 1993</a:t>
            </a:r>
          </a:p>
          <a:p>
            <a:pPr lvl="1"/>
            <a:r>
              <a:rPr lang="en-US" dirty="0"/>
              <a:t>It was almost at the same time, in 1992, that the GenBank database became the responsibility of the NCBI </a:t>
            </a:r>
          </a:p>
          <a:p>
            <a:pPr lvl="1"/>
            <a:r>
              <a:rPr lang="en-US" dirty="0"/>
              <a:t>However, GenBank was very different from today and was distributed in print and as a CD-ROM in its first inception.</a:t>
            </a:r>
          </a:p>
          <a:p>
            <a:pPr lvl="1"/>
            <a:r>
              <a:rPr lang="en-US" dirty="0"/>
              <a:t>NCBI webtools such as BLAST was made available online in 1994 </a:t>
            </a:r>
          </a:p>
          <a:p>
            <a:pPr lvl="1"/>
            <a:r>
              <a:rPr lang="en-US" dirty="0"/>
              <a:t>Then came the establishment of several major databases still used today: Genomes (1995), PubMed (1997) and Human Genome (1999).</a:t>
            </a:r>
          </a:p>
          <a:p>
            <a:pPr lvl="1"/>
            <a:r>
              <a:rPr lang="en-US" dirty="0"/>
              <a:t>The rise of Web resources also broadened and simplified access to bioinformatics tools, mainly through Web servers with a user-friendly graphical user interface.</a:t>
            </a:r>
          </a:p>
        </p:txBody>
      </p:sp>
    </p:spTree>
    <p:extLst>
      <p:ext uri="{BB962C8B-B14F-4D97-AF65-F5344CB8AC3E}">
        <p14:creationId xmlns:p14="http://schemas.microsoft.com/office/powerpoint/2010/main" val="2232490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3"/>
            <a:ext cx="12192001" cy="6330461"/>
          </a:xfrm>
        </p:spPr>
        <p:txBody>
          <a:bodyPr>
            <a:normAutofit/>
          </a:bodyPr>
          <a:lstStyle/>
          <a:p>
            <a:r>
              <a:rPr lang="en-US" dirty="0"/>
              <a:t>2000s – 2010s : High-throughput bioinformatics</a:t>
            </a:r>
          </a:p>
          <a:p>
            <a:pPr lvl="1"/>
            <a:r>
              <a:rPr lang="en-US" dirty="0"/>
              <a:t> Next-generation (Second-Generation) sequencing</a:t>
            </a:r>
          </a:p>
          <a:p>
            <a:pPr lvl="2"/>
            <a:r>
              <a:rPr lang="en-US" sz="2400" dirty="0"/>
              <a:t>DNA sequencing was democratized with the advent of second-generation sequencing (also called next-generation sequencing or NGS) that started with the ‘454’ pyrosequencing technology</a:t>
            </a:r>
          </a:p>
          <a:p>
            <a:pPr lvl="2"/>
            <a:r>
              <a:rPr lang="en-US" sz="2400" dirty="0"/>
              <a:t>This technology allowed sequencing thousands to millions of DNA molecules in a single machine run, thus raising again the old computational challenge.</a:t>
            </a:r>
          </a:p>
          <a:p>
            <a:pPr lvl="2"/>
            <a:r>
              <a:rPr lang="en-US" sz="2400" dirty="0"/>
              <a:t>Now, several other companies and technologies are on the market and a multitude of tools is available to deal with the sequences.</a:t>
            </a:r>
          </a:p>
          <a:p>
            <a:pPr lvl="2"/>
            <a:r>
              <a:rPr lang="en-US" sz="2400" dirty="0"/>
              <a:t>In fact, there are now so many tools that it is difficult to choose a specific one. </a:t>
            </a:r>
          </a:p>
          <a:p>
            <a:pPr lvl="2"/>
            <a:r>
              <a:rPr lang="en-US" sz="2400" dirty="0"/>
              <a:t>If this trend persists, it will become increasingly difficult for different teams to compare their findings and to replicate results from other research groups. </a:t>
            </a:r>
          </a:p>
          <a:p>
            <a:pPr lvl="2"/>
            <a:r>
              <a:rPr lang="en-US" sz="2400" dirty="0"/>
              <a:t>Furthermore, switching to newer and/or different bioinformatics tools requires additional training and testing, thereby making researchers reluctant to abandon software they are familiar with.</a:t>
            </a:r>
          </a:p>
          <a:p>
            <a:pPr lvl="2"/>
            <a:r>
              <a:rPr lang="en-US" sz="2400" dirty="0"/>
              <a:t>However, the increasing amount of available tools is dwarfed by the exponential increase of biological data deposited in public databases.</a:t>
            </a:r>
          </a:p>
        </p:txBody>
      </p:sp>
    </p:spTree>
    <p:extLst>
      <p:ext uri="{BB962C8B-B14F-4D97-AF65-F5344CB8AC3E}">
        <p14:creationId xmlns:p14="http://schemas.microsoft.com/office/powerpoint/2010/main" val="258794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Unit1: Introduction (8 </a:t>
            </a:r>
            <a:r>
              <a:rPr lang="en-US" b="1" dirty="0" err="1" smtClean="0"/>
              <a:t>hrs</a:t>
            </a:r>
            <a:r>
              <a:rPr lang="en-US" b="1" dirty="0" smtClean="0"/>
              <a:t>)</a:t>
            </a:r>
            <a:endParaRPr lang="en-US" b="1" dirty="0"/>
          </a:p>
        </p:txBody>
      </p:sp>
      <p:sp>
        <p:nvSpPr>
          <p:cNvPr id="3" name="Content Placeholder 2"/>
          <p:cNvSpPr>
            <a:spLocks noGrp="1"/>
          </p:cNvSpPr>
          <p:nvPr>
            <p:ph idx="1"/>
          </p:nvPr>
        </p:nvSpPr>
        <p:spPr>
          <a:xfrm>
            <a:off x="838200" y="1841954"/>
            <a:ext cx="10515600" cy="4351338"/>
          </a:xfrm>
        </p:spPr>
        <p:txBody>
          <a:bodyPr/>
          <a:lstStyle/>
          <a:p>
            <a:pPr algn="just"/>
            <a:r>
              <a:rPr lang="en-US" dirty="0" smtClean="0"/>
              <a:t>Overview, history, scope and application areas in bioinformatics, Major databases in bioinformatics, File formats, Molecular Biology, Central dogma of molecular biology, Information search and data retrieval tools (</a:t>
            </a:r>
            <a:r>
              <a:rPr lang="en-US" dirty="0" err="1" smtClean="0"/>
              <a:t>Entrez</a:t>
            </a:r>
            <a:r>
              <a:rPr lang="en-US" dirty="0" smtClean="0"/>
              <a:t> SRS), Data mining of biological data, Genome analysis, Genome mappings, Genome sequencing, Sequence assembly and annotation tools. Human Genome project.</a:t>
            </a:r>
            <a:endParaRPr lang="en-US" dirty="0"/>
          </a:p>
        </p:txBody>
      </p:sp>
    </p:spTree>
    <p:extLst>
      <p:ext uri="{BB962C8B-B14F-4D97-AF65-F5344CB8AC3E}">
        <p14:creationId xmlns:p14="http://schemas.microsoft.com/office/powerpoint/2010/main" val="199399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647113"/>
            <a:ext cx="12192001" cy="6330461"/>
          </a:xfrm>
        </p:spPr>
        <p:txBody>
          <a:bodyPr>
            <a:normAutofit/>
          </a:bodyPr>
          <a:lstStyle/>
          <a:p>
            <a:r>
              <a:rPr lang="en-US" dirty="0"/>
              <a:t>2000s – 2010s : High-throughput bioinformatics</a:t>
            </a:r>
          </a:p>
          <a:p>
            <a:pPr lvl="1"/>
            <a:r>
              <a:rPr lang="en-US" dirty="0"/>
              <a:t> Biological Big Data</a:t>
            </a:r>
          </a:p>
          <a:p>
            <a:pPr lvl="2"/>
            <a:r>
              <a:rPr lang="en-US" sz="2400" dirty="0"/>
              <a:t>Since 2008, DNA sequencing costs dropped several orders of magnitude after the arrival of massively parallel sequencing technologies </a:t>
            </a:r>
          </a:p>
          <a:p>
            <a:pPr lvl="2"/>
            <a:r>
              <a:rPr lang="en-US" sz="2400" dirty="0"/>
              <a:t>This resulted in an exponential increase of sequences in public databases such as GenBank and WGS and further preoccupations towards Big Data issues. </a:t>
            </a:r>
          </a:p>
          <a:p>
            <a:pPr lvl="2"/>
            <a:r>
              <a:rPr lang="en-US" sz="2400" dirty="0"/>
              <a:t>In fact, the scientific community has now generated data beyond the exabyte (10</a:t>
            </a:r>
            <a:r>
              <a:rPr lang="en-US" sz="2400" baseline="30000" dirty="0"/>
              <a:t>18</a:t>
            </a:r>
            <a:r>
              <a:rPr lang="en-US" sz="2400" dirty="0"/>
              <a:t>) level. </a:t>
            </a:r>
          </a:p>
          <a:p>
            <a:pPr lvl="2"/>
            <a:r>
              <a:rPr lang="en-US" sz="2400" dirty="0"/>
              <a:t>Major computational resources are necessary to handle all of this information, obviously to store it, but also to organize it for easy access and use.</a:t>
            </a:r>
          </a:p>
          <a:p>
            <a:pPr lvl="2"/>
            <a:r>
              <a:rPr lang="en-US" sz="2400" dirty="0"/>
              <a:t>New repository infrastructure arose for model organisms such as Drosophila, Saccharomyces and human. </a:t>
            </a:r>
          </a:p>
          <a:p>
            <a:pPr lvl="2"/>
            <a:r>
              <a:rPr lang="en-US" sz="2400" dirty="0"/>
              <a:t>Those specialized databases are of great importance, as in addition to providing genomic sequences with annotations (often curated) and metadata, many of them are structuring resources for the scientific community working on these organisms. </a:t>
            </a:r>
          </a:p>
        </p:txBody>
      </p:sp>
    </p:spTree>
    <p:extLst>
      <p:ext uri="{BB962C8B-B14F-4D97-AF65-F5344CB8AC3E}">
        <p14:creationId xmlns:p14="http://schemas.microsoft.com/office/powerpoint/2010/main" val="2108550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773723"/>
            <a:ext cx="12192001" cy="6330462"/>
          </a:xfrm>
        </p:spPr>
        <p:txBody>
          <a:bodyPr>
            <a:normAutofit/>
          </a:bodyPr>
          <a:lstStyle/>
          <a:p>
            <a:r>
              <a:rPr lang="en-US" dirty="0"/>
              <a:t>Structural Bioinformatics</a:t>
            </a:r>
          </a:p>
          <a:p>
            <a:pPr lvl="1"/>
            <a:r>
              <a:rPr lang="en-US" dirty="0"/>
              <a:t>The first three-dimensional structure of a protein, that of myoglobin, was determined experimentally in 1958 using X-ray diffraction</a:t>
            </a:r>
          </a:p>
          <a:p>
            <a:pPr lvl="1"/>
            <a:r>
              <a:rPr lang="en-US" dirty="0"/>
              <a:t>However, the first milestones concerning the prediction of a protein structure were laid by Pauling and Corey in 1951 with the publication of two articles that reported the prediction of α-helices and β-sheets </a:t>
            </a:r>
          </a:p>
          <a:p>
            <a:pPr lvl="1"/>
            <a:r>
              <a:rPr lang="en-US" dirty="0"/>
              <a:t>As with other areas in the biological sciences, it is now possible to use computers to perform calculations to predict, with varying degrees of certainty, the secondary and tertiary structure of proteins</a:t>
            </a:r>
          </a:p>
          <a:p>
            <a:pPr lvl="1"/>
            <a:r>
              <a:rPr lang="en-US" dirty="0"/>
              <a:t>Although advances in the field of 3D structure prediction are crucial, it is important to remember that proteins are not static, but rather a dynamic network of atoms. </a:t>
            </a:r>
          </a:p>
          <a:p>
            <a:pPr lvl="1"/>
            <a:r>
              <a:rPr lang="en-US" dirty="0"/>
              <a:t>With some breakthroughs in biophysics, force fields have been developed to describe the interactions between atoms, allowing the release of tools to model the molecular dynamics of proteins in the 1990s</a:t>
            </a:r>
          </a:p>
        </p:txBody>
      </p:sp>
    </p:spTree>
    <p:extLst>
      <p:ext uri="{BB962C8B-B14F-4D97-AF65-F5344CB8AC3E}">
        <p14:creationId xmlns:p14="http://schemas.microsoft.com/office/powerpoint/2010/main" val="361392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6BD38-5FF7-4508-AF9E-27B3DFDCF995}"/>
              </a:ext>
            </a:extLst>
          </p:cNvPr>
          <p:cNvSpPr>
            <a:spLocks noGrp="1"/>
          </p:cNvSpPr>
          <p:nvPr>
            <p:ph type="title"/>
          </p:nvPr>
        </p:nvSpPr>
        <p:spPr>
          <a:xfrm>
            <a:off x="838200" y="-358080"/>
            <a:ext cx="10515600" cy="1325563"/>
          </a:xfrm>
        </p:spPr>
        <p:txBody>
          <a:bodyPr/>
          <a:lstStyle/>
          <a:p>
            <a:r>
              <a:rPr lang="en-US" dirty="0"/>
              <a:t>History of Bioinformatics</a:t>
            </a:r>
          </a:p>
        </p:txBody>
      </p:sp>
      <p:sp>
        <p:nvSpPr>
          <p:cNvPr id="3" name="Content Placeholder 2">
            <a:extLst>
              <a:ext uri="{FF2B5EF4-FFF2-40B4-BE49-F238E27FC236}">
                <a16:creationId xmlns:a16="http://schemas.microsoft.com/office/drawing/2014/main" xmlns="" id="{3DF4DD21-2AFB-432B-B4DA-22F899EF16F4}"/>
              </a:ext>
            </a:extLst>
          </p:cNvPr>
          <p:cNvSpPr>
            <a:spLocks noGrp="1"/>
          </p:cNvSpPr>
          <p:nvPr>
            <p:ph idx="1"/>
          </p:nvPr>
        </p:nvSpPr>
        <p:spPr>
          <a:xfrm>
            <a:off x="-1" y="858129"/>
            <a:ext cx="12192001" cy="6246056"/>
          </a:xfrm>
        </p:spPr>
        <p:txBody>
          <a:bodyPr>
            <a:normAutofit/>
          </a:bodyPr>
          <a:lstStyle/>
          <a:p>
            <a:r>
              <a:rPr lang="en-US" dirty="0"/>
              <a:t>Structural Bioinformatics</a:t>
            </a:r>
          </a:p>
          <a:p>
            <a:pPr lvl="1"/>
            <a:r>
              <a:rPr lang="en-US" dirty="0"/>
              <a:t>Although theoretical methods had been developed and tools were available, it remained very difficult in practice to perform molecular dynamics simulations due to the large computational resources required. </a:t>
            </a:r>
          </a:p>
          <a:p>
            <a:pPr lvl="1"/>
            <a:r>
              <a:rPr lang="en-US" dirty="0"/>
              <a:t>For example, in 1998, a microsecond simulation of a 36-amino-acid peptide (</a:t>
            </a:r>
            <a:r>
              <a:rPr lang="en-US" dirty="0" err="1"/>
              <a:t>villin</a:t>
            </a:r>
            <a:r>
              <a:rPr lang="en-US" dirty="0"/>
              <a:t> headpiece subdomain) required months of calculations despite the use of supercomputers with 256 central processing units</a:t>
            </a:r>
          </a:p>
          <a:p>
            <a:pPr lvl="1"/>
            <a:r>
              <a:rPr lang="en-US" dirty="0"/>
              <a:t>Despite the constant increase in the power of modern computers, for many biomolecules, computing resources still remain a problem for making molecular dynamics simulations on a reasonable time scale. </a:t>
            </a:r>
          </a:p>
          <a:p>
            <a:pPr lvl="1"/>
            <a:r>
              <a:rPr lang="en-US" dirty="0"/>
              <a:t>Nevertheless, there have been, and continue to be, several innovations, such as the use of graphics processing units (GPUs) through high-performance graphics cards normally used for graphics or video games, that help to make molecular dynamics accessible. </a:t>
            </a:r>
          </a:p>
          <a:p>
            <a:pPr lvl="1"/>
            <a:r>
              <a:rPr lang="en-US" dirty="0"/>
              <a:t>Moreover, the use of GPUs also began to spread in other fields of bioinformatics requiring massive computational power, such as the construction of molecular phylogenies</a:t>
            </a:r>
          </a:p>
        </p:txBody>
      </p:sp>
    </p:spTree>
    <p:extLst>
      <p:ext uri="{BB962C8B-B14F-4D97-AF65-F5344CB8AC3E}">
        <p14:creationId xmlns:p14="http://schemas.microsoft.com/office/powerpoint/2010/main" val="3835308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Bioinformatics</a:t>
            </a:r>
            <a:endParaRPr lang="en-US" dirty="0"/>
          </a:p>
        </p:txBody>
      </p:sp>
      <p:sp>
        <p:nvSpPr>
          <p:cNvPr id="3" name="Content Placeholder 2"/>
          <p:cNvSpPr>
            <a:spLocks noGrp="1"/>
          </p:cNvSpPr>
          <p:nvPr>
            <p:ph idx="1"/>
          </p:nvPr>
        </p:nvSpPr>
        <p:spPr>
          <a:xfrm>
            <a:off x="838200" y="1690688"/>
            <a:ext cx="10515600" cy="4351338"/>
          </a:xfrm>
        </p:spPr>
        <p:txBody>
          <a:bodyPr>
            <a:noAutofit/>
          </a:bodyPr>
          <a:lstStyle/>
          <a:p>
            <a:pPr marL="0" indent="0">
              <a:buNone/>
            </a:pPr>
            <a:r>
              <a:rPr lang="en-US" sz="1300" b="1" dirty="0" smtClean="0"/>
              <a:t>1. The </a:t>
            </a:r>
            <a:r>
              <a:rPr lang="en-US" sz="1300" b="1" dirty="0"/>
              <a:t>Discovery of DNA's Double Helix Structure (</a:t>
            </a:r>
            <a:r>
              <a:rPr lang="en-US" sz="1300" b="1" dirty="0" smtClean="0"/>
              <a:t>1953)</a:t>
            </a:r>
            <a:endParaRPr lang="en-US" sz="1300" b="1" dirty="0"/>
          </a:p>
          <a:p>
            <a:pPr marL="0" indent="0">
              <a:buNone/>
            </a:pPr>
            <a:r>
              <a:rPr lang="en-US" sz="1300" dirty="0" smtClean="0"/>
              <a:t>James </a:t>
            </a:r>
            <a:r>
              <a:rPr lang="en-US" sz="1300" dirty="0"/>
              <a:t>Watson and Francis Crick, with contributions from Rosalind Franklin and Maurice Wilkins, discovered the double helix structure of DNA</a:t>
            </a:r>
            <a:r>
              <a:rPr lang="en-US" sz="1300" dirty="0" smtClean="0"/>
              <a:t>.</a:t>
            </a:r>
          </a:p>
          <a:p>
            <a:pPr marL="0" indent="0">
              <a:buNone/>
            </a:pPr>
            <a:r>
              <a:rPr lang="en-US" sz="1300" dirty="0" smtClean="0"/>
              <a:t>This </a:t>
            </a:r>
            <a:r>
              <a:rPr lang="en-US" sz="1300" dirty="0"/>
              <a:t>discovery was fundamental in understanding genetic information storage and transmission, paving the way for molecular biology and bioinformatics</a:t>
            </a:r>
            <a:r>
              <a:rPr lang="en-US" sz="1300" dirty="0" smtClean="0"/>
              <a:t>.</a:t>
            </a:r>
          </a:p>
          <a:p>
            <a:pPr marL="0" indent="0">
              <a:buNone/>
            </a:pPr>
            <a:r>
              <a:rPr lang="en-US" sz="1300" b="1" dirty="0" smtClean="0"/>
              <a:t>2</a:t>
            </a:r>
            <a:r>
              <a:rPr lang="en-US" sz="1300" b="1" dirty="0"/>
              <a:t>. Development of the First Protein Sequence (</a:t>
            </a:r>
            <a:r>
              <a:rPr lang="en-US" sz="1300" b="1" dirty="0" smtClean="0"/>
              <a:t>1955)</a:t>
            </a:r>
            <a:endParaRPr lang="en-US" sz="1300" b="1" dirty="0"/>
          </a:p>
          <a:p>
            <a:pPr marL="0" indent="0">
              <a:buNone/>
            </a:pPr>
            <a:r>
              <a:rPr lang="en-US" sz="1300" dirty="0" smtClean="0"/>
              <a:t>Frederick </a:t>
            </a:r>
            <a:r>
              <a:rPr lang="en-US" sz="1300" dirty="0"/>
              <a:t>Sanger sequenced insulin, marking the first protein sequence ever </a:t>
            </a:r>
            <a:r>
              <a:rPr lang="en-US" sz="1300" dirty="0" smtClean="0"/>
              <a:t>determined.</a:t>
            </a:r>
          </a:p>
          <a:p>
            <a:pPr marL="0" indent="0">
              <a:buNone/>
            </a:pPr>
            <a:r>
              <a:rPr lang="en-US" sz="1300" dirty="0" smtClean="0"/>
              <a:t>This </a:t>
            </a:r>
            <a:r>
              <a:rPr lang="en-US" sz="1300" dirty="0"/>
              <a:t>achievement demonstrated the feasibility of sequencing biological molecules, leading to the development of methods for sequencing DNA and proteins</a:t>
            </a:r>
            <a:r>
              <a:rPr lang="en-US" sz="1300" dirty="0" smtClean="0"/>
              <a:t>.</a:t>
            </a:r>
          </a:p>
          <a:p>
            <a:pPr marL="0" indent="0">
              <a:buNone/>
            </a:pPr>
            <a:r>
              <a:rPr lang="en-US" sz="1300" b="1" dirty="0" smtClean="0"/>
              <a:t>3</a:t>
            </a:r>
            <a:r>
              <a:rPr lang="en-US" sz="1300" b="1" dirty="0"/>
              <a:t>. The Birth of Computational Biology (1960s-1970s</a:t>
            </a:r>
            <a:r>
              <a:rPr lang="en-US" sz="1300" b="1" dirty="0" smtClean="0"/>
              <a:t>)</a:t>
            </a:r>
          </a:p>
          <a:p>
            <a:pPr marL="0" indent="0">
              <a:buNone/>
            </a:pPr>
            <a:r>
              <a:rPr lang="en-US" sz="1300" dirty="0" smtClean="0"/>
              <a:t>The </a:t>
            </a:r>
            <a:r>
              <a:rPr lang="en-US" sz="1300" dirty="0"/>
              <a:t>advent of computers allowed for the analysis of biological data. Early computational tools were developed for sequence alignment and phylogenetic </a:t>
            </a:r>
            <a:r>
              <a:rPr lang="en-US" sz="1300" dirty="0" smtClean="0"/>
              <a:t>analysis.</a:t>
            </a:r>
          </a:p>
          <a:p>
            <a:pPr marL="0" indent="0">
              <a:buNone/>
            </a:pPr>
            <a:r>
              <a:rPr lang="en-US" sz="1300" dirty="0" smtClean="0"/>
              <a:t>These </a:t>
            </a:r>
            <a:r>
              <a:rPr lang="en-US" sz="1300" dirty="0"/>
              <a:t>tools laid the groundwork for modern bioinformatics, enabling researchers to compare sequences and understand evolutionary relationships</a:t>
            </a:r>
            <a:r>
              <a:rPr lang="en-US" sz="1300" dirty="0" smtClean="0"/>
              <a:t>.</a:t>
            </a:r>
          </a:p>
          <a:p>
            <a:pPr marL="0" indent="0">
              <a:buNone/>
            </a:pPr>
            <a:r>
              <a:rPr lang="en-US" sz="1300" b="1" dirty="0" smtClean="0"/>
              <a:t>4</a:t>
            </a:r>
            <a:r>
              <a:rPr lang="en-US" sz="1300" b="1" dirty="0"/>
              <a:t>. Introduction of Algorithms for Sequence Alignment (</a:t>
            </a:r>
            <a:r>
              <a:rPr lang="en-US" sz="1300" b="1" dirty="0" smtClean="0"/>
              <a:t>1970)</a:t>
            </a:r>
            <a:endParaRPr lang="en-US" sz="1300" dirty="0" smtClean="0"/>
          </a:p>
          <a:p>
            <a:pPr marL="0" indent="0">
              <a:buNone/>
            </a:pPr>
            <a:r>
              <a:rPr lang="en-US" sz="1300" dirty="0" smtClean="0"/>
              <a:t>Needleman and </a:t>
            </a:r>
            <a:r>
              <a:rPr lang="en-US" sz="1300" dirty="0" err="1" smtClean="0"/>
              <a:t>Wunsch</a:t>
            </a:r>
            <a:r>
              <a:rPr lang="en-US" sz="1300" dirty="0" smtClean="0"/>
              <a:t> developed the first algorithm for sequence alignment.</a:t>
            </a:r>
          </a:p>
          <a:p>
            <a:pPr marL="0" indent="0">
              <a:buNone/>
            </a:pPr>
            <a:r>
              <a:rPr lang="en-US" sz="1300" dirty="0" smtClean="0"/>
              <a:t>This algorithm, and later the Smith-Waterman algorithm, became essential for comparing sequences, identifying homologous regions, and inferring functional and evolutionary relationships.</a:t>
            </a:r>
          </a:p>
          <a:p>
            <a:pPr marL="0" indent="0">
              <a:buNone/>
            </a:pPr>
            <a:r>
              <a:rPr lang="en-US" sz="1300" b="1" dirty="0" smtClean="0"/>
              <a:t>5</a:t>
            </a:r>
            <a:r>
              <a:rPr lang="en-US" sz="1300" b="1" dirty="0"/>
              <a:t>. Creation of </a:t>
            </a:r>
            <a:r>
              <a:rPr lang="en-US" sz="1300" b="1" dirty="0" err="1"/>
              <a:t>GenBank</a:t>
            </a:r>
            <a:r>
              <a:rPr lang="en-US" sz="1300" b="1" dirty="0"/>
              <a:t> (</a:t>
            </a:r>
            <a:r>
              <a:rPr lang="en-US" sz="1300" b="1" dirty="0" smtClean="0"/>
              <a:t>1982)</a:t>
            </a:r>
            <a:r>
              <a:rPr lang="en-US" sz="1300" dirty="0" smtClean="0"/>
              <a:t> </a:t>
            </a:r>
          </a:p>
          <a:p>
            <a:pPr marL="0" indent="0">
              <a:buNone/>
            </a:pPr>
            <a:r>
              <a:rPr lang="en-US" sz="1300" dirty="0" smtClean="0"/>
              <a:t>The </a:t>
            </a:r>
            <a:r>
              <a:rPr lang="en-US" sz="1300" dirty="0"/>
              <a:t>National Institutes of Health (NIH) established </a:t>
            </a:r>
            <a:r>
              <a:rPr lang="en-US" sz="1300" dirty="0" err="1"/>
              <a:t>GenBank</a:t>
            </a:r>
            <a:r>
              <a:rPr lang="en-US" sz="1300" dirty="0"/>
              <a:t>, a public database for nucleotide </a:t>
            </a:r>
            <a:r>
              <a:rPr lang="en-US" sz="1300" dirty="0" smtClean="0"/>
              <a:t>sequences.</a:t>
            </a:r>
          </a:p>
          <a:p>
            <a:pPr marL="0" indent="0">
              <a:buNone/>
            </a:pPr>
            <a:r>
              <a:rPr lang="en-US" sz="1300" dirty="0" err="1" smtClean="0"/>
              <a:t>GenBank</a:t>
            </a:r>
            <a:r>
              <a:rPr lang="en-US" sz="1300" dirty="0" smtClean="0"/>
              <a:t> </a:t>
            </a:r>
            <a:r>
              <a:rPr lang="en-US" sz="1300" dirty="0"/>
              <a:t>became a central repository for genetic information, fostering data sharing and collaboration among researchers worldwide</a:t>
            </a:r>
            <a:r>
              <a:rPr lang="en-US" sz="1300" dirty="0" smtClean="0"/>
              <a:t>.</a:t>
            </a:r>
          </a:p>
          <a:p>
            <a:endParaRPr lang="en-US" sz="1300" dirty="0"/>
          </a:p>
        </p:txBody>
      </p:sp>
    </p:spTree>
    <p:extLst>
      <p:ext uri="{BB962C8B-B14F-4D97-AF65-F5344CB8AC3E}">
        <p14:creationId xmlns:p14="http://schemas.microsoft.com/office/powerpoint/2010/main" val="761131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990" y="0"/>
            <a:ext cx="10515600" cy="1325563"/>
          </a:xfrm>
        </p:spPr>
        <p:txBody>
          <a:bodyPr/>
          <a:lstStyle/>
          <a:p>
            <a:r>
              <a:rPr lang="en-US" dirty="0" smtClean="0"/>
              <a:t>History of Bioinformatics</a:t>
            </a:r>
            <a:endParaRPr lang="en-US" dirty="0"/>
          </a:p>
        </p:txBody>
      </p:sp>
      <p:sp>
        <p:nvSpPr>
          <p:cNvPr id="3" name="Content Placeholder 2"/>
          <p:cNvSpPr>
            <a:spLocks noGrp="1"/>
          </p:cNvSpPr>
          <p:nvPr>
            <p:ph idx="1"/>
          </p:nvPr>
        </p:nvSpPr>
        <p:spPr>
          <a:xfrm>
            <a:off x="287229" y="1325563"/>
            <a:ext cx="11712265" cy="4486275"/>
          </a:xfrm>
        </p:spPr>
        <p:txBody>
          <a:bodyPr>
            <a:noAutofit/>
          </a:bodyPr>
          <a:lstStyle/>
          <a:p>
            <a:pPr marL="0" indent="0">
              <a:buNone/>
            </a:pPr>
            <a:r>
              <a:rPr lang="en-US" sz="1300" b="1" dirty="0" smtClean="0"/>
              <a:t>6</a:t>
            </a:r>
            <a:r>
              <a:rPr lang="en-US" sz="1300" b="1" dirty="0"/>
              <a:t>. The Human Genome Project (</a:t>
            </a:r>
            <a:r>
              <a:rPr lang="en-US" sz="1300" b="1" dirty="0" smtClean="0"/>
              <a:t>1990-2003)</a:t>
            </a:r>
            <a:endParaRPr lang="en-US" sz="1300" dirty="0" smtClean="0"/>
          </a:p>
          <a:p>
            <a:pPr marL="0" indent="0">
              <a:buNone/>
            </a:pPr>
            <a:r>
              <a:rPr lang="en-US" sz="1300" dirty="0" smtClean="0"/>
              <a:t>An international effort to sequence the entire human genome.</a:t>
            </a:r>
          </a:p>
          <a:p>
            <a:pPr marL="0" indent="0">
              <a:buNone/>
            </a:pPr>
            <a:r>
              <a:rPr lang="en-US" sz="1300" dirty="0" smtClean="0"/>
              <a:t>This project generated vast amounts of genetic data, driving advances in sequencing technology, data analysis, and bioinformatics tools. It also highlighted the need for computational approaches to manage and analyze large datasets.</a:t>
            </a:r>
          </a:p>
          <a:p>
            <a:pPr marL="0" indent="0">
              <a:buNone/>
            </a:pPr>
            <a:r>
              <a:rPr lang="en-US" sz="1300" b="1" dirty="0" smtClean="0"/>
              <a:t>7</a:t>
            </a:r>
            <a:r>
              <a:rPr lang="en-US" sz="1300" b="1" dirty="0"/>
              <a:t>. Development of BLAST (</a:t>
            </a:r>
            <a:r>
              <a:rPr lang="en-US" sz="1300" b="1" dirty="0" smtClean="0"/>
              <a:t>1990)</a:t>
            </a:r>
            <a:r>
              <a:rPr lang="en-US" sz="1300" dirty="0" smtClean="0"/>
              <a:t> </a:t>
            </a:r>
          </a:p>
          <a:p>
            <a:pPr marL="0" indent="0">
              <a:buNone/>
            </a:pPr>
            <a:r>
              <a:rPr lang="en-US" sz="1300" dirty="0" err="1" smtClean="0"/>
              <a:t>Altschul</a:t>
            </a:r>
            <a:r>
              <a:rPr lang="en-US" sz="1300" dirty="0" smtClean="0"/>
              <a:t> </a:t>
            </a:r>
            <a:r>
              <a:rPr lang="en-US" sz="1300" dirty="0"/>
              <a:t>et al. developed the Basic Local Alignment Search Tool (BLAST</a:t>
            </a:r>
            <a:r>
              <a:rPr lang="en-US" sz="1300" dirty="0" smtClean="0"/>
              <a:t>).</a:t>
            </a:r>
            <a:endParaRPr lang="en-US" sz="1300" dirty="0"/>
          </a:p>
          <a:p>
            <a:pPr marL="0" indent="0">
              <a:buNone/>
            </a:pPr>
            <a:r>
              <a:rPr lang="en-US" sz="1300" dirty="0" smtClean="0"/>
              <a:t>BLAST </a:t>
            </a:r>
            <a:r>
              <a:rPr lang="en-US" sz="1300" dirty="0"/>
              <a:t>became one of the most widely used tools for sequence comparison, allowing researchers to quickly find regions of similarity between sequences and identify genes and proteins.</a:t>
            </a:r>
          </a:p>
          <a:p>
            <a:pPr marL="0" indent="0">
              <a:buNone/>
            </a:pPr>
            <a:r>
              <a:rPr lang="en-US" sz="1300" b="1" dirty="0"/>
              <a:t>8. Introduction of High-Throughput Sequencing Technologies (</a:t>
            </a:r>
            <a:r>
              <a:rPr lang="en-US" sz="1300" b="1" dirty="0" smtClean="0"/>
              <a:t>2000s)</a:t>
            </a:r>
          </a:p>
          <a:p>
            <a:pPr marL="0" indent="0">
              <a:buNone/>
            </a:pPr>
            <a:r>
              <a:rPr lang="en-US" sz="1300" dirty="0" smtClean="0"/>
              <a:t>The </a:t>
            </a:r>
            <a:r>
              <a:rPr lang="en-US" sz="1300" dirty="0"/>
              <a:t>development of next-generation sequencing (NGS) </a:t>
            </a:r>
            <a:r>
              <a:rPr lang="en-US" sz="1300" dirty="0" smtClean="0"/>
              <a:t>technologies.</a:t>
            </a:r>
          </a:p>
          <a:p>
            <a:pPr marL="0" indent="0">
              <a:buNone/>
            </a:pPr>
            <a:r>
              <a:rPr lang="en-US" sz="1300" dirty="0" smtClean="0"/>
              <a:t>NGS </a:t>
            </a:r>
            <a:r>
              <a:rPr lang="en-US" sz="1300" dirty="0"/>
              <a:t>revolutionized genomics by significantly reducing the cost and time required for sequencing. This led to an explosion of genomic data and necessitated advanced bioinformatics methods for data processing and analysis.</a:t>
            </a:r>
          </a:p>
          <a:p>
            <a:pPr marL="0" indent="0">
              <a:buNone/>
            </a:pPr>
            <a:r>
              <a:rPr lang="en-US" sz="1300" b="1" dirty="0"/>
              <a:t>9. Advances in Structural Bioinformatics (</a:t>
            </a:r>
            <a:r>
              <a:rPr lang="en-US" sz="1300" b="1" dirty="0" smtClean="0"/>
              <a:t>2000s)</a:t>
            </a:r>
            <a:endParaRPr lang="en-US" sz="1300" dirty="0"/>
          </a:p>
          <a:p>
            <a:pPr marL="0" indent="0">
              <a:buNone/>
            </a:pPr>
            <a:r>
              <a:rPr lang="en-US" sz="1300" dirty="0" smtClean="0"/>
              <a:t>The </a:t>
            </a:r>
            <a:r>
              <a:rPr lang="en-US" sz="1300" dirty="0"/>
              <a:t>development of computational methods for predicting protein structure, such as homology modeling and molecular dynamics simulations</a:t>
            </a:r>
            <a:r>
              <a:rPr lang="en-US" sz="1300" dirty="0" smtClean="0"/>
              <a:t>.</a:t>
            </a:r>
          </a:p>
          <a:p>
            <a:pPr marL="0" indent="0">
              <a:buNone/>
            </a:pPr>
            <a:r>
              <a:rPr lang="en-US" sz="1300" dirty="0" smtClean="0"/>
              <a:t>These </a:t>
            </a:r>
            <a:r>
              <a:rPr lang="en-US" sz="1300" dirty="0"/>
              <a:t>methods allowed for the prediction of protein structures from sequences, facilitating the understanding of protein function and interactions, and aiding in drug discovery.</a:t>
            </a:r>
          </a:p>
          <a:p>
            <a:pPr marL="0" indent="0">
              <a:buNone/>
            </a:pPr>
            <a:r>
              <a:rPr lang="en-US" sz="1300" b="1" dirty="0"/>
              <a:t>10. Emergence of Systems Biology (</a:t>
            </a:r>
            <a:r>
              <a:rPr lang="en-US" sz="1300" b="1" dirty="0" smtClean="0"/>
              <a:t>2000s-Present)</a:t>
            </a:r>
            <a:endParaRPr lang="en-US" sz="1300" dirty="0"/>
          </a:p>
          <a:p>
            <a:pPr marL="0" indent="0">
              <a:buNone/>
            </a:pPr>
            <a:r>
              <a:rPr lang="en-US" sz="1300" dirty="0" smtClean="0"/>
              <a:t>The </a:t>
            </a:r>
            <a:r>
              <a:rPr lang="en-US" sz="1300" dirty="0"/>
              <a:t>integration of bioinformatics with systems biology to model and understand complex biological </a:t>
            </a:r>
            <a:r>
              <a:rPr lang="en-US" sz="1300" dirty="0" smtClean="0"/>
              <a:t>systems.</a:t>
            </a:r>
          </a:p>
          <a:p>
            <a:pPr marL="0" indent="0">
              <a:buNone/>
            </a:pPr>
            <a:r>
              <a:rPr lang="en-US" sz="1300" dirty="0" smtClean="0"/>
              <a:t>Systems </a:t>
            </a:r>
            <a:r>
              <a:rPr lang="en-US" sz="1300" dirty="0"/>
              <a:t>biology approaches have enabled the study of interactions within biological networks, providing insights into cellular processes, disease mechanisms, and potential therapeutic targets.</a:t>
            </a:r>
          </a:p>
          <a:p>
            <a:endParaRPr lang="en-US" sz="1300" dirty="0"/>
          </a:p>
        </p:txBody>
      </p:sp>
    </p:spTree>
    <p:extLst>
      <p:ext uri="{BB962C8B-B14F-4D97-AF65-F5344CB8AC3E}">
        <p14:creationId xmlns:p14="http://schemas.microsoft.com/office/powerpoint/2010/main" val="11921424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8758"/>
            <a:ext cx="10515600" cy="6569242"/>
          </a:xfrm>
        </p:spPr>
        <p:txBody>
          <a:bodyPr>
            <a:noAutofit/>
          </a:bodyPr>
          <a:lstStyle/>
          <a:p>
            <a:pPr>
              <a:lnSpc>
                <a:spcPct val="150000"/>
              </a:lnSpc>
            </a:pPr>
            <a:r>
              <a:rPr lang="en-US" sz="4000" b="1" dirty="0"/>
              <a:t>Margaret Oakley </a:t>
            </a:r>
            <a:r>
              <a:rPr lang="en-US" sz="4000" b="1" dirty="0" err="1"/>
              <a:t>Dayhoff</a:t>
            </a:r>
            <a:r>
              <a:rPr lang="en-US" sz="4000" b="1" dirty="0"/>
              <a:t> (1925-1983</a:t>
            </a:r>
            <a:r>
              <a:rPr lang="en-US" sz="4000" b="1" dirty="0" smtClean="0"/>
              <a:t>) : Father/Mother of Informatics</a:t>
            </a:r>
            <a:r>
              <a:rPr lang="en-US" sz="4000" b="1" dirty="0"/>
              <a:t/>
            </a:r>
            <a:br>
              <a:rPr lang="en-US" sz="4000" b="1" dirty="0"/>
            </a:br>
            <a:r>
              <a:rPr lang="en-US" sz="1400" b="1" dirty="0">
                <a:latin typeface="+mn-lt"/>
              </a:rPr>
              <a:t>Pioneering Work in Protein and Nucleotide Sequence Analysis</a:t>
            </a:r>
            <a:r>
              <a:rPr lang="en-US" sz="1400" dirty="0">
                <a:latin typeface="+mn-lt"/>
              </a:rPr>
              <a:t/>
            </a:r>
            <a:br>
              <a:rPr lang="en-US" sz="1400" dirty="0">
                <a:latin typeface="+mn-lt"/>
              </a:rPr>
            </a:br>
            <a:r>
              <a:rPr lang="en-US" sz="1400" b="1" dirty="0">
                <a:latin typeface="+mn-lt"/>
              </a:rPr>
              <a:t>Development of the PAM Matrices (1978)</a:t>
            </a:r>
            <a:r>
              <a:rPr lang="en-US" sz="1400" dirty="0">
                <a:latin typeface="+mn-lt"/>
              </a:rPr>
              <a:t>: </a:t>
            </a:r>
            <a:r>
              <a:rPr lang="en-US" sz="1400" dirty="0" err="1">
                <a:latin typeface="+mn-lt"/>
              </a:rPr>
              <a:t>Dayhoff</a:t>
            </a:r>
            <a:r>
              <a:rPr lang="en-US" sz="1400" dirty="0">
                <a:latin typeface="+mn-lt"/>
              </a:rPr>
              <a:t> created the first substitution matrices, known as Point Accepted Mutation (PAM) matrices, which are essential for sequence alignment and evolutionary studies. These matrices provide a quantitative method to score the alignment of protein sequences and are still widely used today.</a:t>
            </a:r>
            <a:br>
              <a:rPr lang="en-US" sz="1400" dirty="0">
                <a:latin typeface="+mn-lt"/>
              </a:rPr>
            </a:br>
            <a:r>
              <a:rPr lang="en-US" sz="1400" b="1" dirty="0">
                <a:latin typeface="+mn-lt"/>
              </a:rPr>
              <a:t>The Atlas of Protein Sequence and Structure (1965)</a:t>
            </a:r>
            <a:r>
              <a:rPr lang="en-US" sz="1400" dirty="0">
                <a:latin typeface="+mn-lt"/>
              </a:rPr>
              <a:t/>
            </a:r>
            <a:br>
              <a:rPr lang="en-US" sz="1400" dirty="0">
                <a:latin typeface="+mn-lt"/>
              </a:rPr>
            </a:br>
            <a:r>
              <a:rPr lang="en-US" sz="1400" b="1" dirty="0">
                <a:latin typeface="+mn-lt"/>
              </a:rPr>
              <a:t>First Compilation of Protein Sequences</a:t>
            </a:r>
            <a:r>
              <a:rPr lang="en-US" sz="1400" dirty="0">
                <a:latin typeface="+mn-lt"/>
              </a:rPr>
              <a:t>: </a:t>
            </a:r>
            <a:r>
              <a:rPr lang="en-US" sz="1400" dirty="0" err="1">
                <a:latin typeface="+mn-lt"/>
              </a:rPr>
              <a:t>Dayhoff</a:t>
            </a:r>
            <a:r>
              <a:rPr lang="en-US" sz="1400" dirty="0">
                <a:latin typeface="+mn-lt"/>
              </a:rPr>
              <a:t> published the first comprehensive collection of protein sequences, which was a significant resource for researchers. This compilation laid the groundwork for databases like </a:t>
            </a:r>
            <a:r>
              <a:rPr lang="en-US" sz="1400" dirty="0" err="1">
                <a:latin typeface="+mn-lt"/>
              </a:rPr>
              <a:t>GenBank</a:t>
            </a:r>
            <a:r>
              <a:rPr lang="en-US" sz="1400" dirty="0">
                <a:latin typeface="+mn-lt"/>
              </a:rPr>
              <a:t> and Swiss-Prot.</a:t>
            </a:r>
            <a:br>
              <a:rPr lang="en-US" sz="1400" dirty="0">
                <a:latin typeface="+mn-lt"/>
              </a:rPr>
            </a:br>
            <a:r>
              <a:rPr lang="en-US" sz="1400" dirty="0" smtClean="0">
                <a:latin typeface="+mn-lt"/>
              </a:rPr>
              <a:t>This </a:t>
            </a:r>
            <a:r>
              <a:rPr lang="en-US" sz="1400" dirty="0">
                <a:latin typeface="+mn-lt"/>
              </a:rPr>
              <a:t>work demonstrated the importance of storing and systematically organizing biological data, which is a core principle of bioinformatics.</a:t>
            </a:r>
            <a:br>
              <a:rPr lang="en-US" sz="1400" dirty="0">
                <a:latin typeface="+mn-lt"/>
              </a:rPr>
            </a:br>
            <a:r>
              <a:rPr lang="en-US" sz="1400" b="1" dirty="0">
                <a:latin typeface="+mn-lt"/>
              </a:rPr>
              <a:t>Early Use of Computers in Biology</a:t>
            </a:r>
            <a:r>
              <a:rPr lang="en-US" sz="1400" dirty="0">
                <a:latin typeface="+mn-lt"/>
              </a:rPr>
              <a:t/>
            </a:r>
            <a:br>
              <a:rPr lang="en-US" sz="1400" dirty="0">
                <a:latin typeface="+mn-lt"/>
              </a:rPr>
            </a:br>
            <a:r>
              <a:rPr lang="en-US" sz="1400" b="1" dirty="0">
                <a:latin typeface="+mn-lt"/>
              </a:rPr>
              <a:t>Automating Sequence Analysis</a:t>
            </a:r>
            <a:r>
              <a:rPr lang="en-US" sz="1400" dirty="0">
                <a:latin typeface="+mn-lt"/>
              </a:rPr>
              <a:t>: </a:t>
            </a:r>
            <a:r>
              <a:rPr lang="en-US" sz="1400" dirty="0" err="1">
                <a:latin typeface="+mn-lt"/>
              </a:rPr>
              <a:t>Dayhoff</a:t>
            </a:r>
            <a:r>
              <a:rPr lang="en-US" sz="1400" dirty="0">
                <a:latin typeface="+mn-lt"/>
              </a:rPr>
              <a:t> was one of the first to use computers for comparing and analyzing protein sequences. Her efforts in this area showcased the potential of computational methods in biological research.</a:t>
            </a:r>
            <a:br>
              <a:rPr lang="en-US" sz="1400" dirty="0">
                <a:latin typeface="+mn-lt"/>
              </a:rPr>
            </a:br>
            <a:r>
              <a:rPr lang="en-US" sz="1400" b="1" dirty="0">
                <a:latin typeface="+mn-lt"/>
              </a:rPr>
              <a:t>Development of Bioinformatics Tools</a:t>
            </a:r>
            <a:r>
              <a:rPr lang="en-US" sz="1400" dirty="0">
                <a:latin typeface="+mn-lt"/>
              </a:rPr>
              <a:t>: She developed several computational tools and algorithms for sequence alignment, database searching, and evolutionary analysis.</a:t>
            </a:r>
            <a:r>
              <a:rPr lang="en-US" sz="1800" dirty="0">
                <a:latin typeface="+mn-lt"/>
              </a:rPr>
              <a:t/>
            </a:r>
            <a:br>
              <a:rPr lang="en-US" sz="1800" dirty="0">
                <a:latin typeface="+mn-lt"/>
              </a:rPr>
            </a:br>
            <a:endParaRPr lang="en-US" sz="1800" dirty="0">
              <a:latin typeface="+mn-lt"/>
            </a:endParaRPr>
          </a:p>
        </p:txBody>
      </p:sp>
    </p:spTree>
    <p:extLst>
      <p:ext uri="{BB962C8B-B14F-4D97-AF65-F5344CB8AC3E}">
        <p14:creationId xmlns:p14="http://schemas.microsoft.com/office/powerpoint/2010/main" val="106659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199" y="612845"/>
            <a:ext cx="10631905" cy="4260077"/>
          </a:xfrm>
          <a:prstGeom prst="rect">
            <a:avLst/>
          </a:prstGeom>
        </p:spPr>
        <p:txBody>
          <a:bodyPr wrap="square">
            <a:spAutoFit/>
          </a:bodyPr>
          <a:lstStyle/>
          <a:p>
            <a:pPr>
              <a:lnSpc>
                <a:spcPct val="150000"/>
              </a:lnSpc>
            </a:pPr>
            <a:r>
              <a:rPr lang="en-US" sz="1400" b="1" dirty="0"/>
              <a:t>Establishment of Bioinformatics as a Discipline</a:t>
            </a:r>
            <a:r>
              <a:rPr lang="en-US" sz="1400" dirty="0"/>
              <a:t/>
            </a:r>
            <a:br>
              <a:rPr lang="en-US" sz="1400" dirty="0"/>
            </a:br>
            <a:r>
              <a:rPr lang="en-US" sz="1400" b="1" dirty="0"/>
              <a:t>Leadership and Advocacy</a:t>
            </a:r>
            <a:r>
              <a:rPr lang="en-US" sz="1400" dirty="0"/>
              <a:t>: </a:t>
            </a:r>
            <a:r>
              <a:rPr lang="en-US" sz="1400" dirty="0" err="1"/>
              <a:t>Dayhoff</a:t>
            </a:r>
            <a:r>
              <a:rPr lang="en-US" sz="1400" dirty="0"/>
              <a:t> was instrumental in establishing bioinformatics as a distinct scientific discipline. She advocated for the systematic collection, storage, and analysis of biological data using computational methods.</a:t>
            </a:r>
            <a:br>
              <a:rPr lang="en-US" sz="1400" dirty="0"/>
            </a:br>
            <a:r>
              <a:rPr lang="en-US" sz="1400" b="1" dirty="0"/>
              <a:t>Community Building</a:t>
            </a:r>
            <a:r>
              <a:rPr lang="en-US" sz="1400" dirty="0"/>
              <a:t>: Her work helped to build a community of researchers focused on bioinformatics, fostering collaboration and innovation in the field.</a:t>
            </a:r>
            <a:br>
              <a:rPr lang="en-US" sz="1400" dirty="0"/>
            </a:br>
            <a:r>
              <a:rPr lang="en-US" sz="1400" b="1" dirty="0"/>
              <a:t>Other Key Figures</a:t>
            </a:r>
            <a:br>
              <a:rPr lang="en-US" sz="1400" b="1" dirty="0"/>
            </a:br>
            <a:r>
              <a:rPr lang="en-US" sz="1400" dirty="0"/>
              <a:t>While </a:t>
            </a:r>
            <a:r>
              <a:rPr lang="en-US" sz="1400" dirty="0" err="1"/>
              <a:t>Dayhoff</a:t>
            </a:r>
            <a:r>
              <a:rPr lang="en-US" sz="1400" dirty="0"/>
              <a:t> is often credited with foundational contributions to bioinformatics, other scientists have also played significant roles in shaping the field:</a:t>
            </a:r>
            <a:br>
              <a:rPr lang="en-US" sz="1400" dirty="0"/>
            </a:br>
            <a:r>
              <a:rPr lang="en-US" sz="1400" b="1" dirty="0"/>
              <a:t>Frederick Sanger</a:t>
            </a:r>
            <a:r>
              <a:rPr lang="en-US" sz="1400" dirty="0"/>
              <a:t>: His development of sequencing methods for proteins and nucleic acids was crucial for generating the data that bioinformatics tools analyze.</a:t>
            </a:r>
            <a:br>
              <a:rPr lang="en-US" sz="1400" dirty="0"/>
            </a:br>
            <a:r>
              <a:rPr lang="en-US" sz="1400" b="1" dirty="0"/>
              <a:t>David J. </a:t>
            </a:r>
            <a:r>
              <a:rPr lang="en-US" sz="1400" b="1" dirty="0" err="1"/>
              <a:t>Lipman</a:t>
            </a:r>
            <a:r>
              <a:rPr lang="en-US" sz="1400" dirty="0"/>
              <a:t>: Known for his work on the development of the BLAST algorithm, which revolutionized sequence comparison and database searching.</a:t>
            </a:r>
            <a:br>
              <a:rPr lang="en-US" sz="1400" dirty="0"/>
            </a:br>
            <a:r>
              <a:rPr lang="en-US" sz="1400" b="1" dirty="0"/>
              <a:t>Michael Waterman</a:t>
            </a:r>
            <a:r>
              <a:rPr lang="en-US" sz="1400" dirty="0"/>
              <a:t>: Co-developer of the Smith-Waterman algorithm for local sequence alignment.</a:t>
            </a:r>
          </a:p>
        </p:txBody>
      </p:sp>
      <p:pic>
        <p:nvPicPr>
          <p:cNvPr id="1026" name="Picture 2" descr="Celebrating mothers of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4907200"/>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derick Sanger, Ph.D. | Academy of Achieve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759323" y="4747603"/>
            <a:ext cx="1712499" cy="1909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294145" y="4932948"/>
            <a:ext cx="1294866" cy="1724526"/>
          </a:xfrm>
          <a:prstGeom prst="rect">
            <a:avLst/>
          </a:prstGeom>
        </p:spPr>
      </p:pic>
      <p:pic>
        <p:nvPicPr>
          <p:cNvPr id="6" name="Picture 5"/>
          <p:cNvPicPr>
            <a:picLocks noChangeAspect="1"/>
          </p:cNvPicPr>
          <p:nvPr/>
        </p:nvPicPr>
        <p:blipFill>
          <a:blip r:embed="rId5"/>
          <a:stretch>
            <a:fillRect/>
          </a:stretch>
        </p:blipFill>
        <p:spPr>
          <a:xfrm>
            <a:off x="9411334" y="4932948"/>
            <a:ext cx="2238374" cy="1671319"/>
          </a:xfrm>
          <a:prstGeom prst="rect">
            <a:avLst/>
          </a:prstGeom>
        </p:spPr>
      </p:pic>
    </p:spTree>
    <p:extLst>
      <p:ext uri="{BB962C8B-B14F-4D97-AF65-F5344CB8AC3E}">
        <p14:creationId xmlns:p14="http://schemas.microsoft.com/office/powerpoint/2010/main" val="1361862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1A901-8903-4F62-B061-4D6AB65CC4F4}"/>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6346D4DA-BC82-41A5-989B-D95CD7CF6F53}"/>
              </a:ext>
            </a:extLst>
          </p:cNvPr>
          <p:cNvSpPr>
            <a:spLocks noGrp="1"/>
          </p:cNvSpPr>
          <p:nvPr>
            <p:ph idx="1"/>
          </p:nvPr>
        </p:nvSpPr>
        <p:spPr>
          <a:xfrm>
            <a:off x="838200" y="1825625"/>
            <a:ext cx="10515600" cy="4667250"/>
          </a:xfrm>
        </p:spPr>
        <p:txBody>
          <a:bodyPr>
            <a:normAutofit lnSpcReduction="10000"/>
          </a:bodyPr>
          <a:lstStyle/>
          <a:p>
            <a:pPr algn="just"/>
            <a:r>
              <a:rPr lang="en-US" dirty="0"/>
              <a:t>Database is a computerized resource where data is structured in a way that makes it easy to add, access, and update it. </a:t>
            </a:r>
          </a:p>
          <a:p>
            <a:pPr algn="just"/>
            <a:r>
              <a:rPr lang="en-US" dirty="0"/>
              <a:t>The main purpose of databases is to enable easy handling and retrieval of information through multiple search features.</a:t>
            </a:r>
          </a:p>
          <a:p>
            <a:pPr algn="just"/>
            <a:r>
              <a:rPr lang="en-US" dirty="0"/>
              <a:t>Database is organized in a way that each data entry represents a record. A record contains multiple items of data; therefore it consists of a number of fields. For example, names, phone numbers, addresses, etc. are all attached to one particular record.</a:t>
            </a:r>
          </a:p>
          <a:p>
            <a:pPr algn="just"/>
            <a:r>
              <a:rPr lang="en-US" dirty="0"/>
              <a:t>To search the database for a specific record, the user can use information given in a single field to retrieve the whole record. </a:t>
            </a:r>
          </a:p>
          <a:p>
            <a:pPr algn="just"/>
            <a:r>
              <a:rPr lang="en-US" dirty="0"/>
              <a:t>In data science, this is called as making a query.</a:t>
            </a:r>
          </a:p>
        </p:txBody>
      </p:sp>
    </p:spTree>
    <p:extLst>
      <p:ext uri="{BB962C8B-B14F-4D97-AF65-F5344CB8AC3E}">
        <p14:creationId xmlns:p14="http://schemas.microsoft.com/office/powerpoint/2010/main" val="1050517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72C27-74E9-4922-86C2-120BD96C5956}"/>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FFC82BDD-0646-4C08-8681-5BED1177507E}"/>
              </a:ext>
            </a:extLst>
          </p:cNvPr>
          <p:cNvSpPr>
            <a:spLocks noGrp="1"/>
          </p:cNvSpPr>
          <p:nvPr>
            <p:ph idx="1"/>
          </p:nvPr>
        </p:nvSpPr>
        <p:spPr>
          <a:xfrm>
            <a:off x="838200" y="1825625"/>
            <a:ext cx="10515600" cy="4761442"/>
          </a:xfrm>
        </p:spPr>
        <p:txBody>
          <a:bodyPr>
            <a:normAutofit fontScale="92500"/>
          </a:bodyPr>
          <a:lstStyle/>
          <a:p>
            <a:r>
              <a:rPr lang="en-US" dirty="0"/>
              <a:t>Database is a collection of related data elements such as Tables, Columns, and Rows.</a:t>
            </a:r>
          </a:p>
          <a:p>
            <a:r>
              <a:rPr lang="en-US" dirty="0"/>
              <a:t>Tables (entities)</a:t>
            </a:r>
          </a:p>
          <a:p>
            <a:pPr lvl="1"/>
            <a:r>
              <a:rPr lang="en-US" dirty="0"/>
              <a:t>Basic elements of information to track, e.g., gene, organism, sequence, citation</a:t>
            </a:r>
          </a:p>
          <a:p>
            <a:r>
              <a:rPr lang="en-US" dirty="0"/>
              <a:t>Columns (fields or attributes)</a:t>
            </a:r>
          </a:p>
          <a:p>
            <a:pPr lvl="1"/>
            <a:r>
              <a:rPr lang="en-US" dirty="0"/>
              <a:t>Fields describe what data is stored attributes of tables, e.g. for citation table, title, journal, volume, author</a:t>
            </a:r>
          </a:p>
          <a:p>
            <a:r>
              <a:rPr lang="en-US" dirty="0"/>
              <a:t>Rows (records)</a:t>
            </a:r>
          </a:p>
          <a:p>
            <a:pPr lvl="1"/>
            <a:r>
              <a:rPr lang="en-US" dirty="0"/>
              <a:t>Rows of a table are where the actual data is stored</a:t>
            </a:r>
          </a:p>
          <a:p>
            <a:r>
              <a:rPr lang="en-US" dirty="0"/>
              <a:t>Before analyzing them we need to assemble them into central, shareable resources so that contents can be easily accessed, managed and updated</a:t>
            </a:r>
          </a:p>
        </p:txBody>
      </p:sp>
    </p:spTree>
    <p:extLst>
      <p:ext uri="{BB962C8B-B14F-4D97-AF65-F5344CB8AC3E}">
        <p14:creationId xmlns:p14="http://schemas.microsoft.com/office/powerpoint/2010/main" val="3394773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8CB98-0CD3-43AB-98DB-533918C07D59}"/>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28762686-EAA3-4FF5-92FF-D65BEDCE6B72}"/>
              </a:ext>
            </a:extLst>
          </p:cNvPr>
          <p:cNvSpPr>
            <a:spLocks noGrp="1"/>
          </p:cNvSpPr>
          <p:nvPr>
            <p:ph idx="1"/>
          </p:nvPr>
        </p:nvSpPr>
        <p:spPr/>
        <p:txBody>
          <a:bodyPr/>
          <a:lstStyle/>
          <a:p>
            <a:r>
              <a:rPr lang="en-US" dirty="0"/>
              <a:t>Need for Databases</a:t>
            </a:r>
          </a:p>
          <a:p>
            <a:pPr lvl="1"/>
            <a:r>
              <a:rPr lang="en-US" dirty="0"/>
              <a:t>Exponential growth of sequences, structures and literature</a:t>
            </a:r>
          </a:p>
          <a:p>
            <a:pPr lvl="1"/>
            <a:r>
              <a:rPr lang="en-US" dirty="0"/>
              <a:t>Need for efficient storage and management tools</a:t>
            </a:r>
          </a:p>
          <a:p>
            <a:pPr lvl="1"/>
            <a:r>
              <a:rPr lang="en-US" dirty="0"/>
              <a:t>Need for standardization</a:t>
            </a:r>
          </a:p>
          <a:p>
            <a:pPr lvl="1"/>
            <a:r>
              <a:rPr lang="en-US" dirty="0"/>
              <a:t>Means to handle and share large volumes of biological data</a:t>
            </a:r>
          </a:p>
          <a:p>
            <a:pPr lvl="1"/>
            <a:r>
              <a:rPr lang="en-US" dirty="0"/>
              <a:t>Support large-scale analysis efforts</a:t>
            </a:r>
          </a:p>
          <a:p>
            <a:pPr lvl="1"/>
            <a:r>
              <a:rPr lang="en-US" dirty="0"/>
              <a:t>Make data access easy and updated</a:t>
            </a:r>
          </a:p>
          <a:p>
            <a:pPr lvl="1"/>
            <a:r>
              <a:rPr lang="en-US" dirty="0"/>
              <a:t>Link knowledge obtained from various fields of biology and medicine</a:t>
            </a:r>
          </a:p>
          <a:p>
            <a:pPr lvl="1"/>
            <a:endParaRPr lang="en-US" dirty="0"/>
          </a:p>
        </p:txBody>
      </p:sp>
    </p:spTree>
    <p:extLst>
      <p:ext uri="{BB962C8B-B14F-4D97-AF65-F5344CB8AC3E}">
        <p14:creationId xmlns:p14="http://schemas.microsoft.com/office/powerpoint/2010/main" val="2727966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3597"/>
            <a:ext cx="10515600" cy="1325563"/>
          </a:xfrm>
        </p:spPr>
        <p:txBody>
          <a:bodyPr/>
          <a:lstStyle/>
          <a:p>
            <a:pPr algn="ctr"/>
            <a:r>
              <a:rPr lang="en-US" dirty="0" smtClean="0"/>
              <a:t>What is Bioinformatics?</a:t>
            </a:r>
            <a:endParaRPr lang="en-US" dirty="0"/>
          </a:p>
        </p:txBody>
      </p:sp>
      <p:sp>
        <p:nvSpPr>
          <p:cNvPr id="4" name="Content Placeholder 2">
            <a:extLst>
              <a:ext uri="{FF2B5EF4-FFF2-40B4-BE49-F238E27FC236}">
                <a16:creationId xmlns:a16="http://schemas.microsoft.com/office/drawing/2014/main" xmlns="" id="{F5B89F05-C6CB-4716-AEA6-858FC72F4DF0}"/>
              </a:ext>
            </a:extLst>
          </p:cNvPr>
          <p:cNvSpPr>
            <a:spLocks noGrp="1"/>
          </p:cNvSpPr>
          <p:nvPr>
            <p:ph idx="1"/>
          </p:nvPr>
        </p:nvSpPr>
        <p:spPr/>
        <p:txBody>
          <a:bodyPr/>
          <a:lstStyle/>
          <a:p>
            <a:pPr algn="just"/>
            <a:r>
              <a:rPr lang="en-US" dirty="0"/>
              <a:t>According to a National Institutes of Health (NIH) definition, bioinformatics is </a:t>
            </a:r>
          </a:p>
          <a:p>
            <a:pPr lvl="1" algn="just"/>
            <a:r>
              <a:rPr lang="en-US" dirty="0"/>
              <a:t>“research, development, or application of computational tools and approaches for expanding the use of biological, medical, behavioral, or health data, including those to acquire, store, organize, analyze, or visualize such data.” </a:t>
            </a:r>
          </a:p>
          <a:p>
            <a:pPr algn="just"/>
            <a:r>
              <a:rPr lang="en-US" dirty="0"/>
              <a:t>The related discipline of computational biology is “the development and application of data‐analytical and theoretical methods, mathematical modeling, and computational simulation techniques to the study of biological, behavioral, and social systems.” </a:t>
            </a:r>
          </a:p>
        </p:txBody>
      </p:sp>
    </p:spTree>
    <p:extLst>
      <p:ext uri="{BB962C8B-B14F-4D97-AF65-F5344CB8AC3E}">
        <p14:creationId xmlns:p14="http://schemas.microsoft.com/office/powerpoint/2010/main" val="9724182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EB789-C372-4851-98C8-F48137145A81}"/>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5123B5AE-2C25-45CD-8495-820CD643898A}"/>
              </a:ext>
            </a:extLst>
          </p:cNvPr>
          <p:cNvSpPr>
            <a:spLocks noGrp="1"/>
          </p:cNvSpPr>
          <p:nvPr>
            <p:ph idx="1"/>
          </p:nvPr>
        </p:nvSpPr>
        <p:spPr/>
        <p:txBody>
          <a:bodyPr/>
          <a:lstStyle/>
          <a:p>
            <a:r>
              <a:rPr lang="en-US" dirty="0"/>
              <a:t>Biological databases are libraries of life sciences information collected from scientific experiments, published literature, high-throughput experiment technology, and computational analysis.</a:t>
            </a:r>
          </a:p>
          <a:p>
            <a:r>
              <a:rPr lang="en-US" dirty="0"/>
              <a:t>They contain information from research areas including genomics, proteomics, metabolomics, microarray gene expression, and phylogenetics.</a:t>
            </a:r>
          </a:p>
          <a:p>
            <a:r>
              <a:rPr lang="en-US" dirty="0"/>
              <a:t>Information contained in biological databases includes gene function, structure, localization (both cellular and chromosomal), clinical effects of mutations as well as similarities of biological sequences and structures. </a:t>
            </a:r>
          </a:p>
          <a:p>
            <a:endParaRPr lang="en-US" dirty="0"/>
          </a:p>
        </p:txBody>
      </p:sp>
    </p:spTree>
    <p:extLst>
      <p:ext uri="{BB962C8B-B14F-4D97-AF65-F5344CB8AC3E}">
        <p14:creationId xmlns:p14="http://schemas.microsoft.com/office/powerpoint/2010/main" val="9127197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EB789-C372-4851-98C8-F48137145A81}"/>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5123B5AE-2C25-45CD-8495-820CD643898A}"/>
              </a:ext>
            </a:extLst>
          </p:cNvPr>
          <p:cNvSpPr>
            <a:spLocks noGrp="1"/>
          </p:cNvSpPr>
          <p:nvPr>
            <p:ph idx="1"/>
          </p:nvPr>
        </p:nvSpPr>
        <p:spPr/>
        <p:txBody>
          <a:bodyPr/>
          <a:lstStyle/>
          <a:p>
            <a:r>
              <a:rPr lang="en-US" dirty="0"/>
              <a:t>Biological databases have tools for higher level information processing. Their objective is not only to store information but also to discover. They often have the ability to detect connections among new entries and previously archived data to avoid overlapping of the data. </a:t>
            </a:r>
          </a:p>
          <a:p>
            <a:r>
              <a:rPr lang="en-US" dirty="0"/>
              <a:t>They also can perform computational operations on the stored data, for example, detect sequence homology or certain motifs. This facilitates a comprehensive holistic approach to biological data.</a:t>
            </a:r>
          </a:p>
          <a:p>
            <a:endParaRPr lang="en-US" dirty="0"/>
          </a:p>
        </p:txBody>
      </p:sp>
    </p:spTree>
    <p:extLst>
      <p:ext uri="{BB962C8B-B14F-4D97-AF65-F5344CB8AC3E}">
        <p14:creationId xmlns:p14="http://schemas.microsoft.com/office/powerpoint/2010/main" val="21322421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EB789-C372-4851-98C8-F48137145A81}"/>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5123B5AE-2C25-45CD-8495-820CD643898A}"/>
              </a:ext>
            </a:extLst>
          </p:cNvPr>
          <p:cNvSpPr>
            <a:spLocks noGrp="1"/>
          </p:cNvSpPr>
          <p:nvPr>
            <p:ph idx="1"/>
          </p:nvPr>
        </p:nvSpPr>
        <p:spPr/>
        <p:txBody>
          <a:bodyPr/>
          <a:lstStyle/>
          <a:p>
            <a:r>
              <a:rPr lang="en-US" dirty="0"/>
              <a:t>Types of databases:</a:t>
            </a:r>
          </a:p>
          <a:p>
            <a:pPr lvl="1"/>
            <a:r>
              <a:rPr lang="en-US" dirty="0"/>
              <a:t>When databases originated, they were in the form of plain text file with multiple entries separated by vertical or horizontal delimiter, e.g., a vertical bar or any other suitable character, much like a large table where raw data is stored. </a:t>
            </a:r>
          </a:p>
          <a:p>
            <a:pPr lvl="1"/>
            <a:r>
              <a:rPr lang="en-US" dirty="0"/>
              <a:t>It didn’t support further tasks like finding similarities or repetitions or adopting keywords. For a computer to search for a certain piece of information, it had to read through all the regions of the text. </a:t>
            </a:r>
          </a:p>
          <a:p>
            <a:pPr lvl="1"/>
            <a:r>
              <a:rPr lang="en-US" dirty="0"/>
              <a:t>This is a time-consuming process that requires a heavy-duty processor and intense-performance memory. </a:t>
            </a:r>
          </a:p>
          <a:p>
            <a:pPr lvl="1"/>
            <a:r>
              <a:rPr lang="en-US" dirty="0"/>
              <a:t>For small databases, it shouldn’t be a problem, but biological ones are often very large with a huge amount of data in different fields. </a:t>
            </a:r>
          </a:p>
          <a:p>
            <a:pPr lvl="1"/>
            <a:endParaRPr lang="en-US" dirty="0"/>
          </a:p>
        </p:txBody>
      </p:sp>
    </p:spTree>
    <p:extLst>
      <p:ext uri="{BB962C8B-B14F-4D97-AF65-F5344CB8AC3E}">
        <p14:creationId xmlns:p14="http://schemas.microsoft.com/office/powerpoint/2010/main" val="3467989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EB789-C372-4851-98C8-F48137145A81}"/>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5123B5AE-2C25-45CD-8495-820CD643898A}"/>
              </a:ext>
            </a:extLst>
          </p:cNvPr>
          <p:cNvSpPr>
            <a:spLocks noGrp="1"/>
          </p:cNvSpPr>
          <p:nvPr>
            <p:ph idx="1"/>
          </p:nvPr>
        </p:nvSpPr>
        <p:spPr/>
        <p:txBody>
          <a:bodyPr>
            <a:normAutofit lnSpcReduction="10000"/>
          </a:bodyPr>
          <a:lstStyle/>
          <a:p>
            <a:r>
              <a:rPr lang="en-US" dirty="0"/>
              <a:t>Types of databases:</a:t>
            </a:r>
          </a:p>
          <a:p>
            <a:pPr lvl="1"/>
            <a:r>
              <a:rPr lang="en-US" dirty="0"/>
              <a:t>Computers are often crashed during the search processes if they exceed the capacity of their operating systems. Thus, to facilitate accessing and searching through the data, many sophisticated software programs have been designed and installed. </a:t>
            </a:r>
          </a:p>
          <a:p>
            <a:pPr lvl="1"/>
            <a:r>
              <a:rPr lang="en-US" dirty="0"/>
              <a:t>They are programmed to find connections among the raw information entered into the database. </a:t>
            </a:r>
          </a:p>
          <a:p>
            <a:pPr lvl="1"/>
            <a:r>
              <a:rPr lang="en-US" dirty="0"/>
              <a:t>These software programs are called database management systems with the function of storing, monitoring, and sorting all types of information. </a:t>
            </a:r>
          </a:p>
          <a:p>
            <a:pPr lvl="1"/>
            <a:r>
              <a:rPr lang="en-US" dirty="0"/>
              <a:t>They structure the raw data into sets according to different combinations and connections they can find, making the search processes more organized and effective. Hence, they can make reports of the search and conclude more information from the raw data entries. </a:t>
            </a:r>
          </a:p>
          <a:p>
            <a:pPr lvl="1"/>
            <a:endParaRPr lang="en-US" dirty="0"/>
          </a:p>
        </p:txBody>
      </p:sp>
    </p:spTree>
    <p:extLst>
      <p:ext uri="{BB962C8B-B14F-4D97-AF65-F5344CB8AC3E}">
        <p14:creationId xmlns:p14="http://schemas.microsoft.com/office/powerpoint/2010/main" val="15318630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lstStyle/>
          <a:p>
            <a:r>
              <a:rPr lang="en-US" dirty="0"/>
              <a:t>Types of Biological databases</a:t>
            </a:r>
          </a:p>
          <a:p>
            <a:pPr lvl="1"/>
            <a:r>
              <a:rPr lang="en-US" dirty="0"/>
              <a:t>Biological databases were broadly classified into three major categories as sequence, structure, and functional databases. </a:t>
            </a:r>
          </a:p>
          <a:p>
            <a:pPr lvl="1"/>
            <a:r>
              <a:rPr lang="en-US" dirty="0"/>
              <a:t>The sequences of proteins and the nucleic acids are stored in sequence databases, and their solved structure of transcripts, as well as proteins, are stored in structural databases. </a:t>
            </a:r>
          </a:p>
          <a:p>
            <a:pPr lvl="1"/>
            <a:r>
              <a:rPr lang="en-US" dirty="0"/>
              <a:t>Based on their contents, biological databases can be divided into three classes, i.e., primary, secondary, and specialized databases.</a:t>
            </a:r>
          </a:p>
        </p:txBody>
      </p:sp>
    </p:spTree>
    <p:extLst>
      <p:ext uri="{BB962C8B-B14F-4D97-AF65-F5344CB8AC3E}">
        <p14:creationId xmlns:p14="http://schemas.microsoft.com/office/powerpoint/2010/main" val="42925448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a:xfrm>
            <a:off x="838200" y="1825625"/>
            <a:ext cx="6220222" cy="4351338"/>
          </a:xfrm>
        </p:spPr>
        <p:txBody>
          <a:bodyPr>
            <a:normAutofit/>
          </a:bodyPr>
          <a:lstStyle/>
          <a:p>
            <a:r>
              <a:rPr lang="en-US" dirty="0"/>
              <a:t>Primary Databases:</a:t>
            </a:r>
          </a:p>
          <a:p>
            <a:pPr lvl="1"/>
            <a:r>
              <a:rPr lang="en-US" dirty="0"/>
              <a:t>Primary databases serve as computational archives containing only raw data, e.g., nucleic acids and protein sequences. </a:t>
            </a:r>
          </a:p>
          <a:p>
            <a:pPr lvl="1"/>
            <a:r>
              <a:rPr lang="en-US" dirty="0"/>
              <a:t>They are populated with experimentally derived data such as nucleotide sequence, protein sequence or macromolecular structure.</a:t>
            </a:r>
          </a:p>
          <a:p>
            <a:pPr lvl="1"/>
            <a:r>
              <a:rPr lang="en-US" dirty="0"/>
              <a:t>Experimental results are submitted directly into the database by researchers, and the data are essentially archival in nature.</a:t>
            </a:r>
          </a:p>
          <a:p>
            <a:pPr lvl="1"/>
            <a:endParaRPr lang="en-US" dirty="0"/>
          </a:p>
        </p:txBody>
      </p:sp>
      <p:pic>
        <p:nvPicPr>
          <p:cNvPr id="5" name="Picture 4">
            <a:extLst>
              <a:ext uri="{FF2B5EF4-FFF2-40B4-BE49-F238E27FC236}">
                <a16:creationId xmlns:a16="http://schemas.microsoft.com/office/drawing/2014/main" xmlns="" id="{DBCB9FF4-1905-4D90-98AE-C031B521CA6B}"/>
              </a:ext>
            </a:extLst>
          </p:cNvPr>
          <p:cNvPicPr>
            <a:picLocks noChangeAspect="1"/>
          </p:cNvPicPr>
          <p:nvPr/>
        </p:nvPicPr>
        <p:blipFill rotWithShape="1">
          <a:blip r:embed="rId2">
            <a:extLst>
              <a:ext uri="{28A0092B-C50C-407E-A947-70E740481C1C}">
                <a14:useLocalDpi xmlns:a14="http://schemas.microsoft.com/office/drawing/2010/main" val="0"/>
              </a:ext>
            </a:extLst>
          </a:blip>
          <a:srcRect l="12242" t="9931" r="16848" b="9931"/>
          <a:stretch/>
        </p:blipFill>
        <p:spPr>
          <a:xfrm>
            <a:off x="7058423" y="1480358"/>
            <a:ext cx="5133577" cy="4351338"/>
          </a:xfrm>
          <a:prstGeom prst="rect">
            <a:avLst/>
          </a:prstGeom>
        </p:spPr>
      </p:pic>
    </p:spTree>
    <p:extLst>
      <p:ext uri="{BB962C8B-B14F-4D97-AF65-F5344CB8AC3E}">
        <p14:creationId xmlns:p14="http://schemas.microsoft.com/office/powerpoint/2010/main" val="31137017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lstStyle/>
          <a:p>
            <a:r>
              <a:rPr lang="en-US" dirty="0"/>
              <a:t>Primary Databases:</a:t>
            </a:r>
          </a:p>
          <a:p>
            <a:pPr lvl="1"/>
            <a:r>
              <a:rPr lang="en-US" dirty="0"/>
              <a:t>Once given a database accession number, the data in primary databases are never changed: they form part of the scientific record.</a:t>
            </a:r>
          </a:p>
          <a:p>
            <a:pPr lvl="1"/>
            <a:r>
              <a:rPr lang="en-US" dirty="0"/>
              <a:t>Primary database are open access i.e. they are freely available on the Internet.</a:t>
            </a:r>
          </a:p>
          <a:p>
            <a:pPr lvl="1"/>
            <a:r>
              <a:rPr lang="en-US" dirty="0"/>
              <a:t>These databases contain data which has been freely deposited by the researchers from around the world but this data lacks proper annotation.</a:t>
            </a:r>
          </a:p>
          <a:p>
            <a:pPr lvl="1"/>
            <a:r>
              <a:rPr lang="en-US" dirty="0"/>
              <a:t>Most international journals nowadays require the authors to annotate and submit their protein and/or DNA sequence to any of the three databases before accepting their article for publication. Publishers in this way can validate all sequences or structures submitted against those already available in the database for redundancy or other purposes.</a:t>
            </a:r>
          </a:p>
          <a:p>
            <a:pPr lvl="1"/>
            <a:endParaRPr lang="en-US" dirty="0"/>
          </a:p>
        </p:txBody>
      </p:sp>
    </p:spTree>
    <p:extLst>
      <p:ext uri="{BB962C8B-B14F-4D97-AF65-F5344CB8AC3E}">
        <p14:creationId xmlns:p14="http://schemas.microsoft.com/office/powerpoint/2010/main" val="26113866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Secondary Databases</a:t>
            </a:r>
          </a:p>
          <a:p>
            <a:pPr lvl="1"/>
            <a:r>
              <a:rPr lang="en-US" dirty="0"/>
              <a:t>Primary databases often lack annotation and multiple other features. Thus, information processing tools are of much importance as they turn the plain raw data into more sophisticated knowledge.</a:t>
            </a:r>
          </a:p>
          <a:p>
            <a:pPr lvl="1"/>
            <a:r>
              <a:rPr lang="en-US" dirty="0"/>
              <a:t>Secondary databases have this capability alongside their ability to analyze information and draw conclusions. </a:t>
            </a:r>
          </a:p>
          <a:p>
            <a:pPr lvl="1"/>
            <a:r>
              <a:rPr lang="en-US" dirty="0"/>
              <a:t>Secondary databases vary in how advanced they process the data extracted from the primary ones. </a:t>
            </a:r>
          </a:p>
          <a:p>
            <a:pPr lvl="1"/>
            <a:r>
              <a:rPr lang="en-US" dirty="0"/>
              <a:t>Secondary biological databases use the original data in primary databases to derive new data sets by using specialized software programs or by manual annotation of information. </a:t>
            </a:r>
          </a:p>
          <a:p>
            <a:pPr lvl="1"/>
            <a:endParaRPr lang="en-US" dirty="0"/>
          </a:p>
          <a:p>
            <a:pPr lvl="1"/>
            <a:endParaRPr lang="en-US" dirty="0"/>
          </a:p>
        </p:txBody>
      </p:sp>
    </p:spTree>
    <p:extLst>
      <p:ext uri="{BB962C8B-B14F-4D97-AF65-F5344CB8AC3E}">
        <p14:creationId xmlns:p14="http://schemas.microsoft.com/office/powerpoint/2010/main" val="40104083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CB84E-33CD-4E1D-96FE-151F7D9E23B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1198A5B0-DBDE-41EC-A2FA-6436ECEDE0B3}"/>
              </a:ext>
            </a:extLst>
          </p:cNvPr>
          <p:cNvSpPr>
            <a:spLocks noGrp="1"/>
          </p:cNvSpPr>
          <p:nvPr>
            <p:ph idx="1"/>
          </p:nvPr>
        </p:nvSpPr>
        <p:spPr/>
        <p:txBody>
          <a:bodyPr>
            <a:normAutofit/>
          </a:bodyPr>
          <a:lstStyle/>
          <a:p>
            <a:r>
              <a:rPr lang="en-US" dirty="0"/>
              <a:t>Secondary Databases</a:t>
            </a:r>
          </a:p>
          <a:p>
            <a:pPr lvl="1"/>
            <a:r>
              <a:rPr lang="en-US" dirty="0"/>
              <a:t>Some secondary databases have only a limited degree of processing and translate the sequence data from stored DNA. Others have higher levels of analyzing and handling information. </a:t>
            </a:r>
          </a:p>
          <a:p>
            <a:pPr lvl="1"/>
            <a:r>
              <a:rPr lang="en-US" dirty="0"/>
              <a:t>Data are extracted from published literature and added to the database for curation and annotation. </a:t>
            </a:r>
          </a:p>
          <a:p>
            <a:pPr lvl="1"/>
            <a:r>
              <a:rPr lang="en-US" dirty="0"/>
              <a:t>This is done manually ensuring a high level of accuracy and up-to-date information. </a:t>
            </a:r>
          </a:p>
          <a:p>
            <a:pPr lvl="1"/>
            <a:r>
              <a:rPr lang="en-US" dirty="0"/>
              <a:t>They provide info about annotation, family rank, function, and structure.  Any protein in the database is annotated with its function, structure, catalytic sites, domain, metabolic pathway, disease association, and any other relative information </a:t>
            </a:r>
          </a:p>
          <a:p>
            <a:pPr lvl="1"/>
            <a:endParaRPr lang="en-US" dirty="0"/>
          </a:p>
        </p:txBody>
      </p:sp>
    </p:spTree>
    <p:extLst>
      <p:ext uri="{BB962C8B-B14F-4D97-AF65-F5344CB8AC3E}">
        <p14:creationId xmlns:p14="http://schemas.microsoft.com/office/powerpoint/2010/main" val="16688470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Derived databases:</a:t>
            </a:r>
          </a:p>
          <a:p>
            <a:pPr lvl="1"/>
            <a:r>
              <a:rPr lang="en-US" dirty="0"/>
              <a:t>Derived databases contain special feature-based information that includes model organisms’ databases, pathways, as well as disease-related information of human being.</a:t>
            </a:r>
          </a:p>
          <a:p>
            <a:pPr lvl="1"/>
            <a:r>
              <a:rPr lang="en-US" dirty="0"/>
              <a:t>Derived databases are large-scale collaborations between members of the scientific community devoted to a specific disease or a certain organism. </a:t>
            </a:r>
          </a:p>
          <a:p>
            <a:pPr lvl="1"/>
            <a:r>
              <a:rPr lang="en-US" dirty="0"/>
              <a:t>The abundance of data and lack of organization were the main reasons for their appearance.</a:t>
            </a:r>
          </a:p>
          <a:p>
            <a:pPr lvl="1"/>
            <a:r>
              <a:rPr lang="en-US" dirty="0"/>
              <a:t>Information in these specialized databases is usually curated by authors or experts in the field, which indicates that they may have advanced computational capabilities than secondary databases. </a:t>
            </a:r>
          </a:p>
          <a:p>
            <a:pPr lvl="1"/>
            <a:endParaRPr lang="en-US" dirty="0"/>
          </a:p>
        </p:txBody>
      </p:sp>
    </p:spTree>
    <p:extLst>
      <p:ext uri="{BB962C8B-B14F-4D97-AF65-F5344CB8AC3E}">
        <p14:creationId xmlns:p14="http://schemas.microsoft.com/office/powerpoint/2010/main" val="3108039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889"/>
            <a:ext cx="10515600" cy="1325563"/>
          </a:xfrm>
        </p:spPr>
        <p:txBody>
          <a:bodyPr/>
          <a:lstStyle/>
          <a:p>
            <a:r>
              <a:rPr lang="en-US" dirty="0" smtClean="0"/>
              <a:t>What is Bioinformatics? </a:t>
            </a:r>
            <a:endParaRPr lang="en-US" dirty="0"/>
          </a:p>
        </p:txBody>
      </p:sp>
      <p:sp>
        <p:nvSpPr>
          <p:cNvPr id="4" name="Content Placeholder 2">
            <a:extLst>
              <a:ext uri="{FF2B5EF4-FFF2-40B4-BE49-F238E27FC236}">
                <a16:creationId xmlns:a16="http://schemas.microsoft.com/office/drawing/2014/main" xmlns="" id="{CC506F44-2A4B-4F03-8BBF-88E79428494D}"/>
              </a:ext>
            </a:extLst>
          </p:cNvPr>
          <p:cNvSpPr>
            <a:spLocks noGrp="1"/>
          </p:cNvSpPr>
          <p:nvPr>
            <p:ph idx="1"/>
          </p:nvPr>
        </p:nvSpPr>
        <p:spPr/>
        <p:txBody>
          <a:bodyPr>
            <a:normAutofit fontScale="92500" lnSpcReduction="20000"/>
          </a:bodyPr>
          <a:lstStyle/>
          <a:p>
            <a:pPr algn="just">
              <a:defRPr/>
            </a:pPr>
            <a:r>
              <a:rPr lang="en-US" altLang="tr-TR" dirty="0"/>
              <a:t>Another definition from the National Human</a:t>
            </a:r>
            <a:r>
              <a:rPr lang="tr-TR" altLang="tr-TR" dirty="0"/>
              <a:t> </a:t>
            </a:r>
            <a:r>
              <a:rPr lang="en-US" altLang="tr-TR" dirty="0"/>
              <a:t>Genome Research Institute (NHGRI) is that </a:t>
            </a:r>
            <a:endParaRPr lang="tr-TR" altLang="tr-TR" dirty="0"/>
          </a:p>
          <a:p>
            <a:pPr lvl="1" algn="just">
              <a:defRPr/>
            </a:pPr>
            <a:r>
              <a:rPr lang="en-US" altLang="tr-TR" dirty="0"/>
              <a:t>“Bioinformatics is the branch of biology that</a:t>
            </a:r>
            <a:r>
              <a:rPr lang="tr-TR" altLang="tr-TR" dirty="0"/>
              <a:t> </a:t>
            </a:r>
            <a:r>
              <a:rPr lang="en-US" altLang="tr-TR" dirty="0"/>
              <a:t>is concerned with the acquisition, storage, display, and analysis of the information found</a:t>
            </a:r>
            <a:r>
              <a:rPr lang="tr-TR" altLang="tr-TR" dirty="0"/>
              <a:t> </a:t>
            </a:r>
            <a:r>
              <a:rPr lang="en-US" altLang="tr-TR" dirty="0"/>
              <a:t>in nucleic acid and protein sequence data.”</a:t>
            </a:r>
            <a:endParaRPr lang="tr-TR" altLang="tr-TR" dirty="0"/>
          </a:p>
          <a:p>
            <a:pPr algn="just">
              <a:defRPr/>
            </a:pPr>
            <a:r>
              <a:rPr lang="en-US" altLang="tr-TR" dirty="0"/>
              <a:t>Russ Altman (1998) and Altman and Dugan (2003) offer two definitions of bioinformatics.</a:t>
            </a:r>
          </a:p>
          <a:p>
            <a:pPr lvl="1" algn="just">
              <a:defRPr/>
            </a:pPr>
            <a:r>
              <a:rPr lang="en-US" altLang="tr-TR" dirty="0"/>
              <a:t>The first involves information flow following the central dogma of molecular biology.</a:t>
            </a:r>
          </a:p>
          <a:p>
            <a:pPr lvl="1" algn="just">
              <a:defRPr/>
            </a:pPr>
            <a:r>
              <a:rPr lang="en-US" altLang="tr-TR" dirty="0"/>
              <a:t>The second definition involves information flow that is transferred based</a:t>
            </a:r>
            <a:r>
              <a:rPr lang="tr-TR" altLang="tr-TR" dirty="0"/>
              <a:t> </a:t>
            </a:r>
            <a:r>
              <a:rPr lang="en-US" altLang="tr-TR" dirty="0"/>
              <a:t>on scientific methods. </a:t>
            </a:r>
            <a:r>
              <a:rPr lang="tr-TR" altLang="tr-TR" dirty="0"/>
              <a:t>This definition </a:t>
            </a:r>
            <a:r>
              <a:rPr lang="en-US" altLang="tr-TR" dirty="0"/>
              <a:t>includes problems such as </a:t>
            </a:r>
            <a:endParaRPr lang="tr-TR" altLang="tr-TR" dirty="0"/>
          </a:p>
          <a:p>
            <a:pPr lvl="2" algn="just">
              <a:defRPr/>
            </a:pPr>
            <a:r>
              <a:rPr lang="en-US" altLang="tr-TR" dirty="0"/>
              <a:t>designing, validating,</a:t>
            </a:r>
            <a:r>
              <a:rPr lang="tr-TR" altLang="tr-TR" dirty="0"/>
              <a:t> </a:t>
            </a:r>
            <a:r>
              <a:rPr lang="en-US" altLang="tr-TR" dirty="0"/>
              <a:t>and sharing software; </a:t>
            </a:r>
            <a:endParaRPr lang="tr-TR" altLang="tr-TR" dirty="0"/>
          </a:p>
          <a:p>
            <a:pPr lvl="2" algn="just">
              <a:defRPr/>
            </a:pPr>
            <a:r>
              <a:rPr lang="en-US" altLang="tr-TR" dirty="0"/>
              <a:t>storing and sharing data; </a:t>
            </a:r>
            <a:endParaRPr lang="tr-TR" altLang="tr-TR" dirty="0"/>
          </a:p>
          <a:p>
            <a:pPr lvl="2" algn="just">
              <a:defRPr/>
            </a:pPr>
            <a:r>
              <a:rPr lang="en-US" altLang="tr-TR" dirty="0"/>
              <a:t>performing reproducible research</a:t>
            </a:r>
            <a:r>
              <a:rPr lang="tr-TR" altLang="tr-TR" dirty="0"/>
              <a:t> </a:t>
            </a:r>
            <a:r>
              <a:rPr lang="en-US" altLang="tr-TR" dirty="0"/>
              <a:t>workflows; </a:t>
            </a:r>
            <a:endParaRPr lang="tr-TR" altLang="tr-TR" dirty="0"/>
          </a:p>
          <a:p>
            <a:pPr lvl="2" algn="just">
              <a:defRPr/>
            </a:pPr>
            <a:r>
              <a:rPr lang="en-US" altLang="tr-TR" dirty="0"/>
              <a:t>interpreting experiments.</a:t>
            </a:r>
            <a:endParaRPr lang="tr-TR" altLang="tr-TR" dirty="0"/>
          </a:p>
        </p:txBody>
      </p:sp>
    </p:spTree>
    <p:extLst>
      <p:ext uri="{BB962C8B-B14F-4D97-AF65-F5344CB8AC3E}">
        <p14:creationId xmlns:p14="http://schemas.microsoft.com/office/powerpoint/2010/main" val="12469598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lstStyle/>
          <a:p>
            <a:r>
              <a:rPr lang="en-US" dirty="0"/>
              <a:t>Derived databases:</a:t>
            </a:r>
          </a:p>
          <a:p>
            <a:pPr lvl="1"/>
            <a:r>
              <a:rPr lang="en-US" dirty="0"/>
              <a:t>This databases may also allow interactive platforms where the users can add notes or comments. </a:t>
            </a:r>
          </a:p>
          <a:p>
            <a:pPr lvl="1"/>
            <a:r>
              <a:rPr lang="en-US" dirty="0"/>
              <a:t>An example of this is the Parkinson disease map project by department of life sciences and biological systems at Luxembourg University. Taxonomic-specific databases are also specialized ones.</a:t>
            </a:r>
          </a:p>
          <a:p>
            <a:pPr lvl="1"/>
            <a:r>
              <a:rPr lang="en-US" dirty="0"/>
              <a:t>https://wwwfr.uni.lu/lcsb/research/parkinson_s_disease_map</a:t>
            </a:r>
          </a:p>
          <a:p>
            <a:pPr lvl="1"/>
            <a:endParaRPr lang="en-US" dirty="0"/>
          </a:p>
        </p:txBody>
      </p:sp>
    </p:spTree>
    <p:extLst>
      <p:ext uri="{BB962C8B-B14F-4D97-AF65-F5344CB8AC3E}">
        <p14:creationId xmlns:p14="http://schemas.microsoft.com/office/powerpoint/2010/main" val="26292137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a:xfrm>
            <a:off x="838200" y="1825624"/>
            <a:ext cx="10515600" cy="5032375"/>
          </a:xfrm>
        </p:spPr>
        <p:txBody>
          <a:bodyPr>
            <a:normAutofit/>
          </a:bodyPr>
          <a:lstStyle/>
          <a:p>
            <a:r>
              <a:rPr lang="en-US" dirty="0"/>
              <a:t>Types of Biological databases</a:t>
            </a:r>
          </a:p>
          <a:p>
            <a:pPr lvl="1"/>
            <a:r>
              <a:rPr lang="en-US" dirty="0"/>
              <a:t>Primary database </a:t>
            </a:r>
          </a:p>
          <a:p>
            <a:pPr lvl="2"/>
            <a:r>
              <a:rPr lang="en-US" dirty="0"/>
              <a:t>Nucleotide sequence database : </a:t>
            </a:r>
            <a:r>
              <a:rPr lang="en-US" dirty="0" err="1"/>
              <a:t>GeneBank</a:t>
            </a:r>
            <a:r>
              <a:rPr lang="en-US" dirty="0"/>
              <a:t>, DDBJ, EMBL</a:t>
            </a:r>
          </a:p>
          <a:p>
            <a:pPr lvl="2"/>
            <a:r>
              <a:rPr lang="en-US" dirty="0"/>
              <a:t>Protein sequence database : </a:t>
            </a:r>
            <a:r>
              <a:rPr lang="en-US" dirty="0" err="1"/>
              <a:t>UniProt</a:t>
            </a:r>
            <a:r>
              <a:rPr lang="en-US" dirty="0"/>
              <a:t>, </a:t>
            </a:r>
            <a:r>
              <a:rPr lang="en-US" dirty="0" err="1"/>
              <a:t>SwissProt</a:t>
            </a:r>
            <a:r>
              <a:rPr lang="en-US" dirty="0"/>
              <a:t>, PIR</a:t>
            </a:r>
          </a:p>
          <a:p>
            <a:pPr lvl="2"/>
            <a:r>
              <a:rPr lang="en-US" dirty="0"/>
              <a:t>Protein structure database : PDB</a:t>
            </a:r>
          </a:p>
          <a:p>
            <a:pPr lvl="1"/>
            <a:r>
              <a:rPr lang="en-US" dirty="0"/>
              <a:t>Secondary database </a:t>
            </a:r>
          </a:p>
          <a:p>
            <a:pPr lvl="2"/>
            <a:r>
              <a:rPr lang="en-US" dirty="0"/>
              <a:t>Protein structure database : PDB, MMDB</a:t>
            </a:r>
          </a:p>
          <a:p>
            <a:pPr lvl="2"/>
            <a:r>
              <a:rPr lang="en-US" dirty="0"/>
              <a:t>Domain and motif database : </a:t>
            </a:r>
            <a:r>
              <a:rPr lang="en-US" dirty="0" err="1"/>
              <a:t>Prosite</a:t>
            </a:r>
            <a:r>
              <a:rPr lang="en-US" dirty="0"/>
              <a:t>, PRINTS</a:t>
            </a:r>
          </a:p>
          <a:p>
            <a:pPr lvl="1"/>
            <a:r>
              <a:rPr lang="en-US" dirty="0"/>
              <a:t>Derived database</a:t>
            </a:r>
          </a:p>
          <a:p>
            <a:pPr lvl="2"/>
            <a:r>
              <a:rPr lang="en-US" dirty="0"/>
              <a:t>Structure database : SCOP, CATH</a:t>
            </a:r>
          </a:p>
          <a:p>
            <a:pPr lvl="2"/>
            <a:r>
              <a:rPr lang="en-US" dirty="0"/>
              <a:t>Gene expression database : GEO, GXD</a:t>
            </a:r>
          </a:p>
          <a:p>
            <a:pPr lvl="2"/>
            <a:r>
              <a:rPr lang="en-US" dirty="0"/>
              <a:t>Metabolic pathway database : KEGG</a:t>
            </a:r>
          </a:p>
          <a:p>
            <a:pPr lvl="2"/>
            <a:r>
              <a:rPr lang="en-US" dirty="0"/>
              <a:t>Specialized database : GPCRD</a:t>
            </a:r>
          </a:p>
          <a:p>
            <a:pPr lvl="2"/>
            <a:endParaRPr lang="en-US" dirty="0"/>
          </a:p>
          <a:p>
            <a:pPr lvl="2"/>
            <a:endParaRPr lang="en-US" dirty="0"/>
          </a:p>
          <a:p>
            <a:pPr lvl="2"/>
            <a:endParaRPr lang="en-US" dirty="0"/>
          </a:p>
          <a:p>
            <a:pPr lvl="2"/>
            <a:endParaRPr lang="en-US" dirty="0"/>
          </a:p>
        </p:txBody>
      </p:sp>
    </p:spTree>
    <p:extLst>
      <p:ext uri="{BB962C8B-B14F-4D97-AF65-F5344CB8AC3E}">
        <p14:creationId xmlns:p14="http://schemas.microsoft.com/office/powerpoint/2010/main" val="40088896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a:xfrm>
            <a:off x="838200" y="1825624"/>
            <a:ext cx="10515600" cy="4807931"/>
          </a:xfrm>
        </p:spPr>
        <p:txBody>
          <a:bodyPr>
            <a:normAutofit lnSpcReduction="10000"/>
          </a:bodyPr>
          <a:lstStyle/>
          <a:p>
            <a:r>
              <a:rPr lang="en-US" dirty="0"/>
              <a:t>Primary Databases (Nucleotide): </a:t>
            </a:r>
          </a:p>
          <a:p>
            <a:pPr lvl="1"/>
            <a:r>
              <a:rPr lang="en-US" dirty="0"/>
              <a:t>Gen Bank </a:t>
            </a:r>
          </a:p>
          <a:p>
            <a:pPr lvl="2"/>
            <a:r>
              <a:rPr lang="en-US" dirty="0"/>
              <a:t>https://www.ncbi.nlm.nih.gov/genbank/</a:t>
            </a:r>
          </a:p>
          <a:p>
            <a:pPr lvl="1"/>
            <a:r>
              <a:rPr lang="en-US" dirty="0"/>
              <a:t>European Molecular Biology Laboratory (EMBL)  </a:t>
            </a:r>
          </a:p>
          <a:p>
            <a:pPr lvl="2"/>
            <a:r>
              <a:rPr lang="en-US" dirty="0"/>
              <a:t>https://www.embl.org/</a:t>
            </a:r>
          </a:p>
          <a:p>
            <a:pPr lvl="1"/>
            <a:r>
              <a:rPr lang="en-US" dirty="0"/>
              <a:t>DNA Data Bank of Japan (DDBJ)   </a:t>
            </a:r>
          </a:p>
          <a:p>
            <a:pPr lvl="2"/>
            <a:r>
              <a:rPr lang="en-US" dirty="0"/>
              <a:t>https://www.ddbj.nig.ac.jp/index-e.html</a:t>
            </a:r>
          </a:p>
          <a:p>
            <a:pPr lvl="1"/>
            <a:r>
              <a:rPr lang="en-US" dirty="0"/>
              <a:t>These three databases collaborate with each other exchanging new data nearly every day. So, a researcher only needs to access one of them to avail the latest information.</a:t>
            </a:r>
          </a:p>
          <a:p>
            <a:pPr lvl="1"/>
            <a:r>
              <a:rPr lang="en-US" dirty="0"/>
              <a:t>The three databases together make the International Nucleotide Sequence Database Collaboration(INSDC). </a:t>
            </a:r>
          </a:p>
          <a:p>
            <a:pPr lvl="1"/>
            <a:r>
              <a:rPr lang="en-US" dirty="0"/>
              <a:t>Despite having the same data, they have different designs and display formats.</a:t>
            </a:r>
          </a:p>
          <a:p>
            <a:endParaRPr lang="en-US" dirty="0"/>
          </a:p>
        </p:txBody>
      </p:sp>
    </p:spTree>
    <p:extLst>
      <p:ext uri="{BB962C8B-B14F-4D97-AF65-F5344CB8AC3E}">
        <p14:creationId xmlns:p14="http://schemas.microsoft.com/office/powerpoint/2010/main" val="4054389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a:xfrm>
            <a:off x="838199" y="1825624"/>
            <a:ext cx="10965873" cy="5032375"/>
          </a:xfrm>
        </p:spPr>
        <p:txBody>
          <a:bodyPr>
            <a:normAutofit lnSpcReduction="10000"/>
          </a:bodyPr>
          <a:lstStyle/>
          <a:p>
            <a:r>
              <a:rPr lang="fr-FR" dirty="0" err="1"/>
              <a:t>Protein</a:t>
            </a:r>
            <a:r>
              <a:rPr lang="fr-FR" dirty="0"/>
              <a:t> Information Resource (PIR) – </a:t>
            </a:r>
            <a:r>
              <a:rPr lang="fr-FR" dirty="0" err="1"/>
              <a:t>Protein</a:t>
            </a:r>
            <a:r>
              <a:rPr lang="fr-FR" dirty="0"/>
              <a:t> </a:t>
            </a:r>
            <a:r>
              <a:rPr lang="fr-FR" dirty="0" err="1"/>
              <a:t>Sequence</a:t>
            </a:r>
            <a:r>
              <a:rPr lang="fr-FR" dirty="0"/>
              <a:t> </a:t>
            </a:r>
            <a:r>
              <a:rPr lang="fr-FR" dirty="0" err="1"/>
              <a:t>Database</a:t>
            </a:r>
            <a:r>
              <a:rPr lang="fr-FR" dirty="0"/>
              <a:t> (PIR-PSD)</a:t>
            </a:r>
          </a:p>
          <a:p>
            <a:pPr lvl="1"/>
            <a:r>
              <a:rPr lang="en-US" dirty="0"/>
              <a:t>The PIR-PSD is a collaborative endeavor between the PIR, the MIPS (Munich Information Centre for Protein Sequences, Germany) and the JIPID (Japan International Protein Information Database, Japan).</a:t>
            </a:r>
          </a:p>
          <a:p>
            <a:pPr lvl="1"/>
            <a:r>
              <a:rPr lang="en-US" dirty="0"/>
              <a:t>The PIR-PSD is now a comprehensive, non-redundant, expertly annotated, object-relational DBMS.</a:t>
            </a:r>
          </a:p>
          <a:p>
            <a:pPr lvl="1"/>
            <a:r>
              <a:rPr lang="en-US" dirty="0"/>
              <a:t>A unique characteristic of the PIR-PSD is its classification of protein sequences based on the superfamily concept.</a:t>
            </a:r>
          </a:p>
          <a:p>
            <a:pPr lvl="1"/>
            <a:r>
              <a:rPr lang="en-US" dirty="0"/>
              <a:t>The sequence in PIR-PSD is also classified based on homology domain and sequence motifs.</a:t>
            </a:r>
          </a:p>
          <a:p>
            <a:pPr lvl="1"/>
            <a:r>
              <a:rPr lang="en-US" dirty="0"/>
              <a:t>Homology domains may correspond to evolutionary building blocks, while sequence motifs represent functional sites or conserved regions.</a:t>
            </a:r>
          </a:p>
          <a:p>
            <a:pPr lvl="1"/>
            <a:r>
              <a:rPr lang="en-US" dirty="0"/>
              <a:t>The classification approach allows a more complete understanding of sequence function-structure relationship.</a:t>
            </a:r>
          </a:p>
          <a:p>
            <a:pPr lvl="1"/>
            <a:endParaRPr lang="fr-FR" dirty="0"/>
          </a:p>
          <a:p>
            <a:endParaRPr lang="en-US" dirty="0"/>
          </a:p>
        </p:txBody>
      </p:sp>
    </p:spTree>
    <p:extLst>
      <p:ext uri="{BB962C8B-B14F-4D97-AF65-F5344CB8AC3E}">
        <p14:creationId xmlns:p14="http://schemas.microsoft.com/office/powerpoint/2010/main" val="25767428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Primary Databases (Proteins):</a:t>
            </a:r>
          </a:p>
          <a:p>
            <a:pPr lvl="1"/>
            <a:r>
              <a:rPr lang="en-US" dirty="0"/>
              <a:t>SWISS-PROT</a:t>
            </a:r>
          </a:p>
          <a:p>
            <a:pPr lvl="2"/>
            <a:r>
              <a:rPr lang="en-US" dirty="0"/>
              <a:t>The other well known and extensively used protein database is SWISS-PROT. Like the PIR-PSD, this curated proteins sequence database also provides a high level of annotation.</a:t>
            </a:r>
          </a:p>
          <a:p>
            <a:pPr lvl="2"/>
            <a:r>
              <a:rPr lang="en-US" dirty="0"/>
              <a:t>The data in each entry can be considered separately as core data and annotation.</a:t>
            </a:r>
          </a:p>
          <a:p>
            <a:pPr lvl="2"/>
            <a:r>
              <a:rPr lang="en-US" dirty="0"/>
              <a:t>The core data consists of the sequences entered in common single letter amino acid code, and the related references and bibliography. The taxonomy of the organism from which the sequence was obtained also forms part of this core information.</a:t>
            </a:r>
          </a:p>
          <a:p>
            <a:pPr lvl="2"/>
            <a:endParaRPr lang="en-US" dirty="0"/>
          </a:p>
        </p:txBody>
      </p:sp>
    </p:spTree>
    <p:extLst>
      <p:ext uri="{BB962C8B-B14F-4D97-AF65-F5344CB8AC3E}">
        <p14:creationId xmlns:p14="http://schemas.microsoft.com/office/powerpoint/2010/main" val="30884880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CF0397-37C1-4A16-895C-0C6FB0EA2116}"/>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731FE288-97ED-4CD7-8137-186D6B503E32}"/>
              </a:ext>
            </a:extLst>
          </p:cNvPr>
          <p:cNvSpPr>
            <a:spLocks noGrp="1"/>
          </p:cNvSpPr>
          <p:nvPr>
            <p:ph idx="1"/>
          </p:nvPr>
        </p:nvSpPr>
        <p:spPr/>
        <p:txBody>
          <a:bodyPr/>
          <a:lstStyle/>
          <a:p>
            <a:r>
              <a:rPr lang="en-US" dirty="0"/>
              <a:t>Primary Databases (Proteins):</a:t>
            </a:r>
          </a:p>
          <a:p>
            <a:pPr lvl="1"/>
            <a:r>
              <a:rPr lang="en-US" dirty="0"/>
              <a:t>SWISS-PROT</a:t>
            </a:r>
          </a:p>
          <a:p>
            <a:pPr lvl="2"/>
            <a:r>
              <a:rPr lang="en-US" dirty="0"/>
              <a:t>The annotation contains information on the function or functions of the protein, post-translational modification such as phosphorylation, acetylation, etc., functional and structural domains and sites, such as calcium binding regions, ATP-binding sites, zinc fingers, etc., known secondary structural features as for examples alpha helix, beta sheet, etc., the quaternary structure of the protein, similarities to other protein if any, and diseases that may arise due to different authors publishing different sequences for the same protein, or due to mutations in different strains of an described as part of the annotation.</a:t>
            </a:r>
          </a:p>
          <a:p>
            <a:pPr lvl="1"/>
            <a:endParaRPr lang="en-US" dirty="0"/>
          </a:p>
        </p:txBody>
      </p:sp>
    </p:spTree>
    <p:extLst>
      <p:ext uri="{BB962C8B-B14F-4D97-AF65-F5344CB8AC3E}">
        <p14:creationId xmlns:p14="http://schemas.microsoft.com/office/powerpoint/2010/main" val="41272770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Primary Databases (Proteins):</a:t>
            </a:r>
          </a:p>
          <a:p>
            <a:pPr lvl="1"/>
            <a:r>
              <a:rPr lang="en-US" dirty="0" err="1"/>
              <a:t>UniProt</a:t>
            </a:r>
            <a:r>
              <a:rPr lang="en-US" dirty="0"/>
              <a:t>:</a:t>
            </a:r>
          </a:p>
          <a:p>
            <a:pPr lvl="2"/>
            <a:r>
              <a:rPr lang="en-US" dirty="0"/>
              <a:t>It stands for Universal Protein resources.</a:t>
            </a:r>
          </a:p>
          <a:p>
            <a:pPr lvl="2"/>
            <a:r>
              <a:rPr lang="en-US" dirty="0"/>
              <a:t>It is a central repository or protein sequences and function, created by joining the information contained in </a:t>
            </a:r>
            <a:r>
              <a:rPr lang="en-US" dirty="0" err="1"/>
              <a:t>UniProt</a:t>
            </a:r>
            <a:r>
              <a:rPr lang="en-US" dirty="0"/>
              <a:t>/</a:t>
            </a:r>
            <a:r>
              <a:rPr lang="en-US" dirty="0" err="1"/>
              <a:t>SwissProt</a:t>
            </a:r>
            <a:r>
              <a:rPr lang="en-US" dirty="0"/>
              <a:t>.</a:t>
            </a:r>
          </a:p>
          <a:p>
            <a:pPr lvl="1"/>
            <a:r>
              <a:rPr lang="en-US" dirty="0"/>
              <a:t>PDB:</a:t>
            </a:r>
          </a:p>
          <a:p>
            <a:pPr lvl="2"/>
            <a:r>
              <a:rPr lang="en-US" dirty="0"/>
              <a:t>PDB stands for protein Data Bank.</a:t>
            </a:r>
          </a:p>
          <a:p>
            <a:pPr lvl="2"/>
            <a:r>
              <a:rPr lang="en-US" dirty="0"/>
              <a:t>The RCSB PDB provides a variety of tools and resources for studying the structures of biological macromolecules and their relationships to sequence, function, and disease.</a:t>
            </a:r>
          </a:p>
          <a:p>
            <a:endParaRPr lang="en-US" dirty="0"/>
          </a:p>
        </p:txBody>
      </p:sp>
    </p:spTree>
    <p:extLst>
      <p:ext uri="{BB962C8B-B14F-4D97-AF65-F5344CB8AC3E}">
        <p14:creationId xmlns:p14="http://schemas.microsoft.com/office/powerpoint/2010/main" val="31902900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Primary Databases (Proteins):</a:t>
            </a:r>
          </a:p>
          <a:p>
            <a:pPr lvl="1"/>
            <a:r>
              <a:rPr lang="en-US" dirty="0"/>
              <a:t>Protein Databank (PDB)</a:t>
            </a:r>
          </a:p>
          <a:p>
            <a:pPr lvl="2"/>
            <a:r>
              <a:rPr lang="en-US" dirty="0"/>
              <a:t>PDB is a primary protein structure database. It is a crystallographic database for the three-dimensional structure of large biological molecules, such as proteins.</a:t>
            </a:r>
          </a:p>
          <a:p>
            <a:pPr lvl="2"/>
            <a:r>
              <a:rPr lang="en-US" dirty="0"/>
              <a:t>In spite of the name, PDB archive the three-dimensional structures of not only proteins but also all biologically important molecules, such as nucleic acid fragments, RNA molecules, large peptides and complexes of protein and nucleic acids.</a:t>
            </a:r>
          </a:p>
          <a:p>
            <a:pPr lvl="2"/>
            <a:r>
              <a:rPr lang="en-US" dirty="0"/>
              <a:t>The database holds data derived from mainly three sources: Structure determined by X-ray crystallography, NMR experiments, and molecular modeling.</a:t>
            </a:r>
          </a:p>
          <a:p>
            <a:pPr lvl="2"/>
            <a:endParaRPr lang="en-US" dirty="0"/>
          </a:p>
        </p:txBody>
      </p:sp>
    </p:spTree>
    <p:extLst>
      <p:ext uri="{BB962C8B-B14F-4D97-AF65-F5344CB8AC3E}">
        <p14:creationId xmlns:p14="http://schemas.microsoft.com/office/powerpoint/2010/main" val="8936967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9B6148-EE8A-4B2D-85D8-692F17AECBF0}"/>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90EF3617-6835-447C-BF98-B66DB7CE6AFE}"/>
              </a:ext>
            </a:extLst>
          </p:cNvPr>
          <p:cNvSpPr>
            <a:spLocks noGrp="1"/>
          </p:cNvSpPr>
          <p:nvPr>
            <p:ph idx="1"/>
          </p:nvPr>
        </p:nvSpPr>
        <p:spPr/>
        <p:txBody>
          <a:bodyPr>
            <a:normAutofit/>
          </a:bodyPr>
          <a:lstStyle/>
          <a:p>
            <a:r>
              <a:rPr lang="en-US" dirty="0"/>
              <a:t>Protein Databank (PDB)</a:t>
            </a:r>
          </a:p>
          <a:p>
            <a:pPr lvl="1"/>
            <a:r>
              <a:rPr lang="en-US" dirty="0"/>
              <a:t>The wwPDB is composed of four partners:</a:t>
            </a:r>
          </a:p>
          <a:p>
            <a:pPr lvl="2"/>
            <a:r>
              <a:rPr lang="en-US" dirty="0"/>
              <a:t>Research Collaboratory for Structural Bioinformatics Protein Data Bank (RCSB PDB)   </a:t>
            </a:r>
          </a:p>
          <a:p>
            <a:pPr lvl="3"/>
            <a:r>
              <a:rPr lang="en-US" dirty="0">
                <a:hlinkClick r:id="rId2"/>
              </a:rPr>
              <a:t>https://www.rcsb.org/</a:t>
            </a:r>
            <a:endParaRPr lang="en-US" dirty="0"/>
          </a:p>
          <a:p>
            <a:pPr lvl="2"/>
            <a:r>
              <a:rPr lang="en-US" dirty="0"/>
              <a:t>Protein Data Bank in Europe (</a:t>
            </a:r>
            <a:r>
              <a:rPr lang="en-US" dirty="0" err="1"/>
              <a:t>PDBe</a:t>
            </a:r>
            <a:r>
              <a:rPr lang="en-US" dirty="0"/>
              <a:t>) </a:t>
            </a:r>
          </a:p>
          <a:p>
            <a:pPr lvl="3"/>
            <a:r>
              <a:rPr lang="en-US" dirty="0">
                <a:hlinkClick r:id="rId3"/>
              </a:rPr>
              <a:t>https://www.ebi.ac.uk/pdbe/</a:t>
            </a:r>
            <a:endParaRPr lang="en-US" dirty="0"/>
          </a:p>
          <a:p>
            <a:pPr lvl="2"/>
            <a:r>
              <a:rPr lang="en-US" dirty="0"/>
              <a:t>Protein Data Bank Japan (</a:t>
            </a:r>
            <a:r>
              <a:rPr lang="en-US" dirty="0" err="1"/>
              <a:t>PDBj</a:t>
            </a:r>
            <a:r>
              <a:rPr lang="en-US" dirty="0"/>
              <a:t>)  </a:t>
            </a:r>
          </a:p>
          <a:p>
            <a:pPr lvl="3"/>
            <a:r>
              <a:rPr lang="en-US" dirty="0">
                <a:hlinkClick r:id="rId4"/>
              </a:rPr>
              <a:t>https://pdbj.org/</a:t>
            </a:r>
            <a:endParaRPr lang="en-US" dirty="0"/>
          </a:p>
          <a:p>
            <a:pPr lvl="2"/>
            <a:r>
              <a:rPr lang="en-US" dirty="0"/>
              <a:t>Biological Magnetic Resonance Data Bank (BMRB) </a:t>
            </a:r>
          </a:p>
          <a:p>
            <a:pPr lvl="3"/>
            <a:r>
              <a:rPr lang="en-US" dirty="0">
                <a:hlinkClick r:id="rId5"/>
              </a:rPr>
              <a:t>https://bmrb.io/</a:t>
            </a:r>
            <a:endParaRPr lang="en-US" dirty="0"/>
          </a:p>
          <a:p>
            <a:pPr lvl="2"/>
            <a:endParaRPr lang="en-US" dirty="0"/>
          </a:p>
        </p:txBody>
      </p:sp>
    </p:spTree>
    <p:extLst>
      <p:ext uri="{BB962C8B-B14F-4D97-AF65-F5344CB8AC3E}">
        <p14:creationId xmlns:p14="http://schemas.microsoft.com/office/powerpoint/2010/main" val="14979285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Secondary Databases:</a:t>
            </a:r>
          </a:p>
          <a:p>
            <a:pPr lvl="1"/>
            <a:r>
              <a:rPr lang="en-US" dirty="0" err="1"/>
              <a:t>TrEMBL</a:t>
            </a:r>
            <a:r>
              <a:rPr lang="en-US" dirty="0"/>
              <a:t> (Translated EMBL)</a:t>
            </a:r>
          </a:p>
          <a:p>
            <a:pPr lvl="2"/>
            <a:r>
              <a:rPr lang="en-US" dirty="0" err="1"/>
              <a:t>TrEMBL</a:t>
            </a:r>
            <a:r>
              <a:rPr lang="en-US" dirty="0"/>
              <a:t> is a computer-annotated protein sequence database that is released as a supplement to SWISS-PROT. </a:t>
            </a:r>
          </a:p>
          <a:p>
            <a:pPr lvl="2"/>
            <a:r>
              <a:rPr lang="en-US" dirty="0"/>
              <a:t>It contains the translation of all coding sequences present in the EMBL Nucleotide database, which have not been fully annotated. </a:t>
            </a:r>
          </a:p>
          <a:p>
            <a:pPr lvl="2"/>
            <a:r>
              <a:rPr lang="en-US" dirty="0"/>
              <a:t>Thus it may contain the sequence of proteins that are never expressed and never actually identified in the organisms.</a:t>
            </a:r>
          </a:p>
          <a:p>
            <a:pPr lvl="1"/>
            <a:endParaRPr lang="en-US" dirty="0"/>
          </a:p>
        </p:txBody>
      </p:sp>
    </p:spTree>
    <p:extLst>
      <p:ext uri="{BB962C8B-B14F-4D97-AF65-F5344CB8AC3E}">
        <p14:creationId xmlns:p14="http://schemas.microsoft.com/office/powerpoint/2010/main" val="2463563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xmlns="" id="{DE3C6523-2047-49B0-BDF5-0B8A97CBE7A9}"/>
              </a:ext>
            </a:extLst>
          </p:cNvPr>
          <p:cNvPicPr>
            <a:picLocks noChangeAspect="1"/>
          </p:cNvPicPr>
          <p:nvPr/>
        </p:nvPicPr>
        <p:blipFill>
          <a:blip r:embed="rId2" cstate="print">
            <a:extLst>
              <a:ext uri="{28A0092B-C50C-407E-A947-70E740481C1C}">
                <a14:useLocalDpi xmlns:a14="http://schemas.microsoft.com/office/drawing/2010/main" val="0"/>
              </a:ext>
            </a:extLst>
          </a:blip>
          <a:srcRect b="25446"/>
          <a:stretch>
            <a:fillRect/>
          </a:stretch>
        </p:blipFill>
        <p:spPr bwMode="auto">
          <a:xfrm>
            <a:off x="9042399" y="0"/>
            <a:ext cx="3020467" cy="31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xmlns="" id="{A495EE24-3741-4E38-B21A-5E1532BFC9A2}"/>
              </a:ext>
            </a:extLst>
          </p:cNvPr>
          <p:cNvSpPr>
            <a:spLocks noGrp="1"/>
          </p:cNvSpPr>
          <p:nvPr>
            <p:ph type="title"/>
          </p:nvPr>
        </p:nvSpPr>
        <p:spPr/>
        <p:txBody>
          <a:bodyPr/>
          <a:lstStyle/>
          <a:p>
            <a:r>
              <a:rPr lang="en-US" dirty="0"/>
              <a:t>Introduction to Bioinformatics</a:t>
            </a:r>
          </a:p>
        </p:txBody>
      </p:sp>
      <p:sp>
        <p:nvSpPr>
          <p:cNvPr id="3" name="Content Placeholder 2">
            <a:extLst>
              <a:ext uri="{FF2B5EF4-FFF2-40B4-BE49-F238E27FC236}">
                <a16:creationId xmlns:a16="http://schemas.microsoft.com/office/drawing/2014/main" xmlns="" id="{F6C66FDD-A807-4EC2-9D93-EFCB0BCB90D9}"/>
              </a:ext>
            </a:extLst>
          </p:cNvPr>
          <p:cNvSpPr>
            <a:spLocks noGrp="1"/>
          </p:cNvSpPr>
          <p:nvPr>
            <p:ph idx="1"/>
          </p:nvPr>
        </p:nvSpPr>
        <p:spPr>
          <a:xfrm>
            <a:off x="838200" y="1515533"/>
            <a:ext cx="10515600" cy="5207000"/>
          </a:xfrm>
        </p:spPr>
        <p:txBody>
          <a:bodyPr>
            <a:normAutofit/>
          </a:bodyPr>
          <a:lstStyle/>
          <a:p>
            <a:r>
              <a:rPr lang="en-US" dirty="0"/>
              <a:t>3 perspectives</a:t>
            </a:r>
          </a:p>
          <a:p>
            <a:pPr lvl="1"/>
            <a:r>
              <a:rPr lang="en-US" dirty="0"/>
              <a:t>At the cellular level:</a:t>
            </a:r>
          </a:p>
          <a:p>
            <a:pPr lvl="2"/>
            <a:r>
              <a:rPr lang="en-US" dirty="0"/>
              <a:t>Study molecular data – sequence, structure, images etc.</a:t>
            </a:r>
          </a:p>
          <a:p>
            <a:pPr lvl="1"/>
            <a:r>
              <a:rPr lang="en-US" dirty="0"/>
              <a:t>At organismal level:</a:t>
            </a:r>
          </a:p>
          <a:p>
            <a:pPr lvl="2"/>
            <a:r>
              <a:rPr lang="en-US" dirty="0"/>
              <a:t>A Broadening our view from the level of the cell to the organism, we can consider the individual’s genome (collection of genes), including the genes that are expressed as RNA transcripts and the protein products. </a:t>
            </a:r>
          </a:p>
          <a:p>
            <a:pPr lvl="2"/>
            <a:r>
              <a:rPr lang="en-US" dirty="0"/>
              <a:t>For an individual organism, bioinformatics tools can therefore be applied to describe changes through developmental time, changes across body regions, and changes in a variety of physiological or pathological states.</a:t>
            </a:r>
          </a:p>
          <a:p>
            <a:pPr lvl="2"/>
            <a:endParaRPr lang="en-US" dirty="0"/>
          </a:p>
        </p:txBody>
      </p:sp>
    </p:spTree>
    <p:extLst>
      <p:ext uri="{BB962C8B-B14F-4D97-AF65-F5344CB8AC3E}">
        <p14:creationId xmlns:p14="http://schemas.microsoft.com/office/powerpoint/2010/main" val="27207406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normAutofit/>
          </a:bodyPr>
          <a:lstStyle/>
          <a:p>
            <a:r>
              <a:rPr lang="en-US" dirty="0"/>
              <a:t>Secondary Databases:</a:t>
            </a:r>
          </a:p>
          <a:p>
            <a:pPr lvl="1"/>
            <a:r>
              <a:rPr lang="en-US" dirty="0"/>
              <a:t>PROSITE</a:t>
            </a:r>
          </a:p>
          <a:p>
            <a:pPr lvl="2"/>
            <a:r>
              <a:rPr lang="en-US" dirty="0"/>
              <a:t>PROSITE is a protein database. </a:t>
            </a:r>
          </a:p>
          <a:p>
            <a:pPr lvl="2"/>
            <a:r>
              <a:rPr lang="en-US" dirty="0"/>
              <a:t>It consists of entries describing the protein families, domains and functional sites as well as amino acid patterns and profiles in them. </a:t>
            </a:r>
          </a:p>
          <a:p>
            <a:pPr lvl="2"/>
            <a:r>
              <a:rPr lang="en-US" dirty="0"/>
              <a:t>These are manually curated by a team of the Swiss Institute of Bioinformatics and tightly integrated into Swiss-</a:t>
            </a:r>
            <a:r>
              <a:rPr lang="en-US" dirty="0" err="1"/>
              <a:t>Prot</a:t>
            </a:r>
            <a:r>
              <a:rPr lang="en-US" dirty="0"/>
              <a:t> protein annotation.</a:t>
            </a:r>
          </a:p>
          <a:p>
            <a:pPr lvl="2"/>
            <a:r>
              <a:rPr lang="en-US" dirty="0"/>
              <a:t>Classification  of  proteins  in  </a:t>
            </a:r>
            <a:r>
              <a:rPr lang="en-US" dirty="0" err="1"/>
              <a:t>Prosite</a:t>
            </a:r>
            <a:r>
              <a:rPr lang="en-US" dirty="0"/>
              <a:t>  is  determined  using single conserved motifs, i.e., short sequence regions (10–20 amino acids) that are conserved in related proteins and usually have a key role in the protein’s function. </a:t>
            </a:r>
          </a:p>
          <a:p>
            <a:pPr lvl="2"/>
            <a:r>
              <a:rPr lang="en-US" dirty="0"/>
              <a:t>The search for such sequence motifs in unknown proteins can provide a first hint of an affiliation to a protein family or function.</a:t>
            </a:r>
          </a:p>
          <a:p>
            <a:pPr lvl="2"/>
            <a:endParaRPr lang="en-US" dirty="0"/>
          </a:p>
        </p:txBody>
      </p:sp>
    </p:spTree>
    <p:extLst>
      <p:ext uri="{BB962C8B-B14F-4D97-AF65-F5344CB8AC3E}">
        <p14:creationId xmlns:p14="http://schemas.microsoft.com/office/powerpoint/2010/main" val="1700743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9215F-6A61-4A59-A219-295B730B6D7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A7EDAC99-726E-4C28-9988-40D72B152C68}"/>
              </a:ext>
            </a:extLst>
          </p:cNvPr>
          <p:cNvSpPr>
            <a:spLocks noGrp="1"/>
          </p:cNvSpPr>
          <p:nvPr>
            <p:ph idx="1"/>
          </p:nvPr>
        </p:nvSpPr>
        <p:spPr/>
        <p:txBody>
          <a:bodyPr/>
          <a:lstStyle/>
          <a:p>
            <a:r>
              <a:rPr lang="en-US" dirty="0"/>
              <a:t>Secondary Databases:</a:t>
            </a:r>
          </a:p>
          <a:p>
            <a:pPr lvl="1"/>
            <a:r>
              <a:rPr lang="en-US" dirty="0"/>
              <a:t>PRINTS</a:t>
            </a:r>
          </a:p>
          <a:p>
            <a:pPr lvl="2"/>
            <a:r>
              <a:rPr lang="en-US" dirty="0"/>
              <a:t>The  PRINTS  database  uses  fingerprints  to  classify  sequences. </a:t>
            </a:r>
          </a:p>
          <a:p>
            <a:pPr lvl="2"/>
            <a:r>
              <a:rPr lang="en-US" dirty="0"/>
              <a:t>Fingerprints consist of several sequence motifs, represented in the PRINTS database by short, local, </a:t>
            </a:r>
            <a:r>
              <a:rPr lang="en-US" dirty="0" err="1"/>
              <a:t>ungapped</a:t>
            </a:r>
            <a:r>
              <a:rPr lang="en-US" dirty="0"/>
              <a:t> alignments. </a:t>
            </a:r>
          </a:p>
          <a:p>
            <a:pPr lvl="2"/>
            <a:r>
              <a:rPr lang="en-US" dirty="0"/>
              <a:t>The PRINTS database takes advantage  of  the  fact  that  proteins  usually  contain  functional  regions  that  result  in several sequence motifs per protein. </a:t>
            </a:r>
          </a:p>
          <a:p>
            <a:pPr lvl="2"/>
            <a:r>
              <a:rPr lang="en-US" dirty="0"/>
              <a:t>Like </a:t>
            </a:r>
            <a:r>
              <a:rPr lang="en-US" dirty="0" err="1"/>
              <a:t>Prosite</a:t>
            </a:r>
            <a:r>
              <a:rPr lang="en-US" dirty="0"/>
              <a:t>, PRINTS contains information about each protein family and, if available, the biological function of each motif in the fingerprint. </a:t>
            </a:r>
          </a:p>
          <a:p>
            <a:pPr lvl="2"/>
            <a:endParaRPr lang="en-US" dirty="0"/>
          </a:p>
        </p:txBody>
      </p:sp>
    </p:spTree>
    <p:extLst>
      <p:ext uri="{BB962C8B-B14F-4D97-AF65-F5344CB8AC3E}">
        <p14:creationId xmlns:p14="http://schemas.microsoft.com/office/powerpoint/2010/main" val="39915893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58DB29-7706-4F52-BEAE-7A552375D785}"/>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7E71C0E0-D241-4CE1-8B32-81FD5AD4EDD0}"/>
              </a:ext>
            </a:extLst>
          </p:cNvPr>
          <p:cNvSpPr>
            <a:spLocks noGrp="1"/>
          </p:cNvSpPr>
          <p:nvPr>
            <p:ph idx="1"/>
          </p:nvPr>
        </p:nvSpPr>
        <p:spPr/>
        <p:txBody>
          <a:bodyPr/>
          <a:lstStyle/>
          <a:p>
            <a:r>
              <a:rPr lang="en-US" dirty="0"/>
              <a:t>Secondary Databases:</a:t>
            </a:r>
          </a:p>
          <a:p>
            <a:pPr lvl="1"/>
            <a:r>
              <a:rPr lang="en-US" dirty="0"/>
              <a:t>Blocks</a:t>
            </a:r>
          </a:p>
          <a:p>
            <a:pPr lvl="2"/>
            <a:r>
              <a:rPr lang="en-US" dirty="0"/>
              <a:t>The limitations of the above two databases led to the formation of Block database.</a:t>
            </a:r>
          </a:p>
          <a:p>
            <a:pPr lvl="2"/>
            <a:r>
              <a:rPr lang="en-US" dirty="0"/>
              <a:t>In this database, the motifs (here called Blocks) are created automatically by highlighting and detecting the most conserved regions of each family of proteins.</a:t>
            </a:r>
          </a:p>
          <a:p>
            <a:pPr lvl="2"/>
            <a:r>
              <a:rPr lang="en-US" dirty="0"/>
              <a:t>Block databases are fully automated.</a:t>
            </a:r>
          </a:p>
          <a:p>
            <a:pPr lvl="2"/>
            <a:r>
              <a:rPr lang="en-US" dirty="0"/>
              <a:t>Keyword and sequence searching are the two important features of this type of database.</a:t>
            </a:r>
          </a:p>
          <a:p>
            <a:pPr lvl="2"/>
            <a:r>
              <a:rPr lang="en-US" dirty="0"/>
              <a:t>Blocks are </a:t>
            </a:r>
            <a:r>
              <a:rPr lang="en-US" dirty="0" err="1"/>
              <a:t>ungapped</a:t>
            </a:r>
            <a:r>
              <a:rPr lang="en-US" dirty="0"/>
              <a:t> Multiple Sequence Alignment representing conserved protein regions.</a:t>
            </a:r>
          </a:p>
          <a:p>
            <a:pPr lvl="1"/>
            <a:endParaRPr lang="en-US" dirty="0"/>
          </a:p>
        </p:txBody>
      </p:sp>
    </p:spTree>
    <p:extLst>
      <p:ext uri="{BB962C8B-B14F-4D97-AF65-F5344CB8AC3E}">
        <p14:creationId xmlns:p14="http://schemas.microsoft.com/office/powerpoint/2010/main" val="28226738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AD08BF-8540-4259-B065-0AD9DBED2026}"/>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25E93660-4A4D-4465-9260-992C29B2AD65}"/>
              </a:ext>
            </a:extLst>
          </p:cNvPr>
          <p:cNvSpPr>
            <a:spLocks noGrp="1"/>
          </p:cNvSpPr>
          <p:nvPr>
            <p:ph idx="1"/>
          </p:nvPr>
        </p:nvSpPr>
        <p:spPr/>
        <p:txBody>
          <a:bodyPr>
            <a:normAutofit/>
          </a:bodyPr>
          <a:lstStyle/>
          <a:p>
            <a:r>
              <a:rPr lang="en-US" dirty="0"/>
              <a:t>Secondary Databases:</a:t>
            </a:r>
          </a:p>
          <a:p>
            <a:pPr lvl="1"/>
            <a:r>
              <a:rPr lang="en-US" dirty="0" err="1"/>
              <a:t>Pfam</a:t>
            </a:r>
            <a:endParaRPr lang="en-US" dirty="0"/>
          </a:p>
          <a:p>
            <a:pPr lvl="2"/>
            <a:r>
              <a:rPr lang="en-US" dirty="0"/>
              <a:t>The </a:t>
            </a:r>
            <a:r>
              <a:rPr lang="en-US" dirty="0" err="1"/>
              <a:t>Pfam</a:t>
            </a:r>
            <a:r>
              <a:rPr lang="en-US" dirty="0"/>
              <a:t> database classifies protein families according to profiles. </a:t>
            </a:r>
          </a:p>
          <a:p>
            <a:pPr lvl="2"/>
            <a:r>
              <a:rPr lang="en-US" dirty="0"/>
              <a:t>A profile is a pattern that evaluates the probability of the appearance of a given amino acid, an insertion, or a deletion at every position in a protein sequence.</a:t>
            </a:r>
          </a:p>
          <a:p>
            <a:pPr lvl="2"/>
            <a:r>
              <a:rPr lang="en-US" dirty="0"/>
              <a:t>Conserved positions are weighted more than less conserved positions, i.e., a weighted scoring scheme. </a:t>
            </a:r>
          </a:p>
          <a:p>
            <a:pPr lvl="1"/>
            <a:endParaRPr lang="en-US" dirty="0"/>
          </a:p>
        </p:txBody>
      </p:sp>
    </p:spTree>
    <p:extLst>
      <p:ext uri="{BB962C8B-B14F-4D97-AF65-F5344CB8AC3E}">
        <p14:creationId xmlns:p14="http://schemas.microsoft.com/office/powerpoint/2010/main" val="4172258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80B0D-65A0-4A0D-A244-64AF857560AD}"/>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9238F7A9-FE42-443A-9971-E6D5AD7741E5}"/>
              </a:ext>
            </a:extLst>
          </p:cNvPr>
          <p:cNvSpPr>
            <a:spLocks noGrp="1"/>
          </p:cNvSpPr>
          <p:nvPr>
            <p:ph idx="1"/>
          </p:nvPr>
        </p:nvSpPr>
        <p:spPr/>
        <p:txBody>
          <a:bodyPr>
            <a:normAutofit/>
          </a:bodyPr>
          <a:lstStyle/>
          <a:p>
            <a:r>
              <a:rPr lang="en-US" dirty="0"/>
              <a:t>Secondary Databases:</a:t>
            </a:r>
          </a:p>
          <a:p>
            <a:pPr lvl="1"/>
            <a:r>
              <a:rPr lang="en-US" dirty="0" err="1"/>
              <a:t>Pfam</a:t>
            </a:r>
            <a:endParaRPr lang="en-US" dirty="0"/>
          </a:p>
          <a:p>
            <a:pPr lvl="2"/>
            <a:r>
              <a:rPr lang="en-US" dirty="0" err="1"/>
              <a:t>Pfam</a:t>
            </a:r>
            <a:r>
              <a:rPr lang="en-US" dirty="0"/>
              <a:t> is based on sequence alignments. </a:t>
            </a:r>
          </a:p>
          <a:p>
            <a:pPr lvl="2"/>
            <a:r>
              <a:rPr lang="en-US" dirty="0"/>
              <a:t>High-quality, manually checked alignments serve as starting points for the automatic construction of hidden Markov models (HMMs). </a:t>
            </a:r>
          </a:p>
          <a:p>
            <a:pPr lvl="2"/>
            <a:r>
              <a:rPr lang="en-US" dirty="0"/>
              <a:t>More sequences are then automatically added to the individual alignments of the </a:t>
            </a:r>
            <a:r>
              <a:rPr lang="en-US" dirty="0" err="1"/>
              <a:t>SwissProt</a:t>
            </a:r>
            <a:r>
              <a:rPr lang="en-US" dirty="0"/>
              <a:t> database. </a:t>
            </a:r>
          </a:p>
          <a:p>
            <a:pPr lvl="2"/>
            <a:r>
              <a:rPr lang="en-US" dirty="0"/>
              <a:t>The resulting alignments should represent functionally interesting structures and contain evolutionarily related sequences.</a:t>
            </a:r>
          </a:p>
          <a:p>
            <a:pPr lvl="2"/>
            <a:r>
              <a:rPr lang="en-US" dirty="0"/>
              <a:t>Owing to the partly automatic construction of the alignments, however, it is also possible that sequence alignments will arise that have no evolutionary relationship to one other. Therefore, the results of a search against the </a:t>
            </a:r>
            <a:r>
              <a:rPr lang="en-US" dirty="0" err="1"/>
              <a:t>Pfam</a:t>
            </a:r>
            <a:r>
              <a:rPr lang="en-US" dirty="0"/>
              <a:t> database should be carefully reviewed. </a:t>
            </a:r>
          </a:p>
          <a:p>
            <a:endParaRPr lang="en-US" dirty="0"/>
          </a:p>
        </p:txBody>
      </p:sp>
    </p:spTree>
    <p:extLst>
      <p:ext uri="{BB962C8B-B14F-4D97-AF65-F5344CB8AC3E}">
        <p14:creationId xmlns:p14="http://schemas.microsoft.com/office/powerpoint/2010/main" val="32810300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p:txBody>
          <a:bodyPr/>
          <a:lstStyle/>
          <a:p>
            <a:r>
              <a:rPr lang="en-US" dirty="0"/>
              <a:t>Derived databases:</a:t>
            </a:r>
          </a:p>
          <a:p>
            <a:pPr lvl="1"/>
            <a:r>
              <a:rPr lang="en-US" dirty="0" err="1"/>
              <a:t>FlyBase</a:t>
            </a:r>
            <a:endParaRPr lang="en-US" dirty="0"/>
          </a:p>
          <a:p>
            <a:pPr lvl="2"/>
            <a:r>
              <a:rPr lang="en-US" dirty="0"/>
              <a:t>https://flybase.org/</a:t>
            </a:r>
          </a:p>
          <a:p>
            <a:pPr lvl="1"/>
            <a:r>
              <a:rPr lang="en-US" dirty="0"/>
              <a:t>TAIR</a:t>
            </a:r>
          </a:p>
          <a:p>
            <a:pPr lvl="2"/>
            <a:r>
              <a:rPr lang="en-US" dirty="0"/>
              <a:t>https://www.arabidopsis.org/</a:t>
            </a:r>
          </a:p>
          <a:p>
            <a:pPr lvl="1"/>
            <a:r>
              <a:rPr lang="en-US" dirty="0" err="1"/>
              <a:t>Wormbase</a:t>
            </a:r>
            <a:endParaRPr lang="en-US" dirty="0"/>
          </a:p>
          <a:p>
            <a:pPr lvl="2"/>
            <a:r>
              <a:rPr lang="en-US" dirty="0"/>
              <a:t>https://wormbase.org</a:t>
            </a:r>
          </a:p>
          <a:p>
            <a:pPr lvl="1"/>
            <a:endParaRPr lang="en-US" dirty="0"/>
          </a:p>
          <a:p>
            <a:endParaRPr lang="en-US" dirty="0"/>
          </a:p>
        </p:txBody>
      </p:sp>
    </p:spTree>
    <p:extLst>
      <p:ext uri="{BB962C8B-B14F-4D97-AF65-F5344CB8AC3E}">
        <p14:creationId xmlns:p14="http://schemas.microsoft.com/office/powerpoint/2010/main" val="6524528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p:txBody>
          <a:bodyPr/>
          <a:lstStyle/>
          <a:p>
            <a:r>
              <a:rPr lang="en-US" dirty="0"/>
              <a:t>Derived databases – Structural Databases:</a:t>
            </a:r>
          </a:p>
          <a:p>
            <a:pPr lvl="1"/>
            <a:r>
              <a:rPr lang="en-US" dirty="0"/>
              <a:t>Structural databases are storage platforms that are devoted to the three-dimensional (3D) structural information of macromolecules. </a:t>
            </a:r>
          </a:p>
          <a:p>
            <a:pPr lvl="1"/>
            <a:r>
              <a:rPr lang="en-US" dirty="0"/>
              <a:t>The 3D structure determination of biomacromolecules is essential for understanding phenomena such as the mechanisms of disease development that can aid in the design of new drugs. </a:t>
            </a:r>
          </a:p>
          <a:p>
            <a:pPr lvl="1"/>
            <a:r>
              <a:rPr lang="en-US" dirty="0"/>
              <a:t>Also, 3D structures of biomacromolecules help to find the structure-function relationship.</a:t>
            </a:r>
          </a:p>
          <a:p>
            <a:pPr lvl="1"/>
            <a:endParaRPr lang="en-US" dirty="0"/>
          </a:p>
          <a:p>
            <a:endParaRPr lang="en-US" dirty="0"/>
          </a:p>
        </p:txBody>
      </p:sp>
    </p:spTree>
    <p:extLst>
      <p:ext uri="{BB962C8B-B14F-4D97-AF65-F5344CB8AC3E}">
        <p14:creationId xmlns:p14="http://schemas.microsoft.com/office/powerpoint/2010/main" val="7396184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p:txBody>
          <a:bodyPr>
            <a:normAutofit lnSpcReduction="10000"/>
          </a:bodyPr>
          <a:lstStyle/>
          <a:p>
            <a:r>
              <a:rPr lang="en-US" dirty="0"/>
              <a:t>Derived databases:</a:t>
            </a:r>
          </a:p>
          <a:p>
            <a:pPr lvl="1"/>
            <a:r>
              <a:rPr lang="en-US" dirty="0" err="1"/>
              <a:t>PDBsum</a:t>
            </a:r>
            <a:r>
              <a:rPr lang="en-US" dirty="0"/>
              <a:t>: Structural Summaries of PDB Entries</a:t>
            </a:r>
          </a:p>
          <a:p>
            <a:pPr lvl="2"/>
            <a:r>
              <a:rPr lang="en-US" dirty="0"/>
              <a:t>https://www.ebi.ac.uk/thornton-srv/databases/cgi-bin/pdbsum/GetPage.pl?pdbcode=index.html</a:t>
            </a:r>
          </a:p>
          <a:p>
            <a:pPr lvl="1"/>
            <a:r>
              <a:rPr lang="en-US" dirty="0" err="1"/>
              <a:t>sc</a:t>
            </a:r>
            <a:r>
              <a:rPr lang="en-US" dirty="0"/>
              <a:t>-PDB: A 3D Database of </a:t>
            </a:r>
            <a:r>
              <a:rPr lang="en-US" dirty="0" err="1"/>
              <a:t>Ligandable</a:t>
            </a:r>
            <a:r>
              <a:rPr lang="en-US" dirty="0"/>
              <a:t> Binding Sites</a:t>
            </a:r>
          </a:p>
          <a:p>
            <a:pPr lvl="2"/>
            <a:r>
              <a:rPr lang="en-US" dirty="0"/>
              <a:t>http://bioinfo-pharma.u-strasbg.fr/scPDB/</a:t>
            </a:r>
          </a:p>
          <a:p>
            <a:pPr lvl="1"/>
            <a:r>
              <a:rPr lang="en-US" dirty="0"/>
              <a:t>PDBTM: Protein Data Bank of Transmembrane Proteins</a:t>
            </a:r>
          </a:p>
          <a:p>
            <a:pPr lvl="2"/>
            <a:r>
              <a:rPr lang="en-US" dirty="0"/>
              <a:t>http://pdbtm.enzim.hu/</a:t>
            </a:r>
          </a:p>
          <a:p>
            <a:pPr lvl="1"/>
            <a:r>
              <a:rPr lang="en-US" dirty="0"/>
              <a:t>CATH Database</a:t>
            </a:r>
          </a:p>
          <a:p>
            <a:pPr lvl="2"/>
            <a:r>
              <a:rPr lang="en-US" dirty="0"/>
              <a:t>https://www.cathdb.info/</a:t>
            </a:r>
          </a:p>
          <a:p>
            <a:pPr lvl="1"/>
            <a:r>
              <a:rPr lang="en-US" dirty="0"/>
              <a:t>Structural Classification of Protein (SCOP)</a:t>
            </a:r>
          </a:p>
          <a:p>
            <a:pPr lvl="2"/>
            <a:r>
              <a:rPr lang="en-US" dirty="0"/>
              <a:t>http://scop.mrc-lmb.cam.ac.uk/scop/</a:t>
            </a:r>
          </a:p>
          <a:p>
            <a:pPr lvl="1"/>
            <a:endParaRPr lang="en-US" dirty="0"/>
          </a:p>
        </p:txBody>
      </p:sp>
    </p:spTree>
    <p:extLst>
      <p:ext uri="{BB962C8B-B14F-4D97-AF65-F5344CB8AC3E}">
        <p14:creationId xmlns:p14="http://schemas.microsoft.com/office/powerpoint/2010/main" val="26051205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p:txBody>
          <a:bodyPr/>
          <a:lstStyle/>
          <a:p>
            <a:r>
              <a:rPr lang="en-US" dirty="0"/>
              <a:t>Derived databases - Other Biological Databases:</a:t>
            </a:r>
          </a:p>
          <a:p>
            <a:pPr lvl="1"/>
            <a:r>
              <a:rPr lang="en-US" dirty="0"/>
              <a:t>Other biological database includes data types like two-dimensional gel electrophoresis images of protein expression, mutations, and polymorphism in molecular sequences and structures, metabolic pathways and molecular interactions, functional enrichment, genetic maps, and physiochemical data.</a:t>
            </a:r>
          </a:p>
          <a:p>
            <a:pPr lvl="1"/>
            <a:endParaRPr lang="en-US" dirty="0"/>
          </a:p>
        </p:txBody>
      </p:sp>
    </p:spTree>
    <p:extLst>
      <p:ext uri="{BB962C8B-B14F-4D97-AF65-F5344CB8AC3E}">
        <p14:creationId xmlns:p14="http://schemas.microsoft.com/office/powerpoint/2010/main" val="28921763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a:xfrm>
            <a:off x="838200" y="1825625"/>
            <a:ext cx="10515600" cy="4857808"/>
          </a:xfrm>
        </p:spPr>
        <p:txBody>
          <a:bodyPr>
            <a:normAutofit/>
          </a:bodyPr>
          <a:lstStyle/>
          <a:p>
            <a:r>
              <a:rPr lang="en-US" dirty="0"/>
              <a:t>Derived databases:</a:t>
            </a:r>
          </a:p>
          <a:p>
            <a:pPr lvl="1"/>
            <a:r>
              <a:rPr lang="en-US" dirty="0"/>
              <a:t>SWISS 2D PAGE</a:t>
            </a:r>
          </a:p>
          <a:p>
            <a:pPr lvl="2"/>
            <a:r>
              <a:rPr lang="en-US" dirty="0"/>
              <a:t>The SWISS-2DPAGE database was developed in 1993 and maintained at the clinical laboratory of Geneva University Hospital. </a:t>
            </a:r>
          </a:p>
          <a:p>
            <a:pPr lvl="2"/>
            <a:r>
              <a:rPr lang="en-US" dirty="0"/>
              <a:t>The database holds proteins identified on various two-dimensional polyacrylamide gel electrophoresis using microsequencing, immunoblotting, gel comparison, and amino acid composition methods</a:t>
            </a:r>
          </a:p>
          <a:p>
            <a:pPr lvl="2"/>
            <a:r>
              <a:rPr lang="en-US" dirty="0"/>
              <a:t>Each entry in the database has textual information on a protein that include mapping procedures, physiological and pathological information, bibliographical references, and experimental data like isoelectric point, molecular weight, amino acid composition, and peptide masses. </a:t>
            </a:r>
          </a:p>
          <a:p>
            <a:pPr lvl="2"/>
            <a:r>
              <a:rPr lang="en-US" dirty="0"/>
              <a:t>Apart from the textual information, the database also provides images of various 2D PAGE and SDS-PAGE which depicts experimental protein localization and theoretical region calculated from the protein sequence</a:t>
            </a:r>
          </a:p>
          <a:p>
            <a:pPr lvl="2"/>
            <a:endParaRPr lang="en-US" dirty="0"/>
          </a:p>
          <a:p>
            <a:endParaRPr lang="en-US" dirty="0"/>
          </a:p>
        </p:txBody>
      </p:sp>
    </p:spTree>
    <p:extLst>
      <p:ext uri="{BB962C8B-B14F-4D97-AF65-F5344CB8AC3E}">
        <p14:creationId xmlns:p14="http://schemas.microsoft.com/office/powerpoint/2010/main" val="3143220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7F14DF-DA37-4D5C-B4DC-674A70E6F431}"/>
              </a:ext>
            </a:extLst>
          </p:cNvPr>
          <p:cNvSpPr>
            <a:spLocks noGrp="1"/>
          </p:cNvSpPr>
          <p:nvPr>
            <p:ph type="title"/>
          </p:nvPr>
        </p:nvSpPr>
        <p:spPr/>
        <p:txBody>
          <a:bodyPr/>
          <a:lstStyle/>
          <a:p>
            <a:r>
              <a:rPr lang="en-US" dirty="0"/>
              <a:t>Introduction to Bioinformatics</a:t>
            </a:r>
          </a:p>
        </p:txBody>
      </p:sp>
      <p:sp>
        <p:nvSpPr>
          <p:cNvPr id="3" name="Content Placeholder 2">
            <a:extLst>
              <a:ext uri="{FF2B5EF4-FFF2-40B4-BE49-F238E27FC236}">
                <a16:creationId xmlns:a16="http://schemas.microsoft.com/office/drawing/2014/main" xmlns="" id="{5834C8DE-9B6F-499F-986D-50329B40279E}"/>
              </a:ext>
            </a:extLst>
          </p:cNvPr>
          <p:cNvSpPr>
            <a:spLocks noGrp="1"/>
          </p:cNvSpPr>
          <p:nvPr>
            <p:ph idx="1"/>
          </p:nvPr>
        </p:nvSpPr>
        <p:spPr>
          <a:xfrm>
            <a:off x="838200" y="1825625"/>
            <a:ext cx="6150749" cy="4351338"/>
          </a:xfrm>
        </p:spPr>
        <p:txBody>
          <a:bodyPr/>
          <a:lstStyle/>
          <a:p>
            <a:pPr lvl="1"/>
            <a:r>
              <a:rPr lang="en-US" dirty="0"/>
              <a:t>At global level (the tree of life):</a:t>
            </a:r>
          </a:p>
          <a:p>
            <a:pPr lvl="2"/>
            <a:r>
              <a:rPr lang="en-US" dirty="0"/>
              <a:t>The scope of bioinformatics includes all of life on Earth, including the three major branches of bacteria, archaea, and eukaryotes. </a:t>
            </a:r>
          </a:p>
          <a:p>
            <a:pPr lvl="2"/>
            <a:r>
              <a:rPr lang="en-US" dirty="0"/>
              <a:t>For all species, the collection and analysis of molecular sequence data allow us to describe the complete collection of DNA that comprises each organism (the genome). </a:t>
            </a:r>
          </a:p>
          <a:p>
            <a:pPr lvl="2"/>
            <a:r>
              <a:rPr lang="en-US" dirty="0"/>
              <a:t>We can further learn the variations that occur between species and among members of a species, and we can deduce the evolutionary history of life on Earth.</a:t>
            </a:r>
          </a:p>
          <a:p>
            <a:pPr lvl="2"/>
            <a:endParaRPr lang="en-US" dirty="0"/>
          </a:p>
          <a:p>
            <a:endParaRPr lang="en-US" dirty="0"/>
          </a:p>
        </p:txBody>
      </p:sp>
      <p:pic>
        <p:nvPicPr>
          <p:cNvPr id="4" name="Picture 3" descr="A picture containing text, map&#10;&#10;Description automatically generated">
            <a:extLst>
              <a:ext uri="{FF2B5EF4-FFF2-40B4-BE49-F238E27FC236}">
                <a16:creationId xmlns:a16="http://schemas.microsoft.com/office/drawing/2014/main" xmlns="" id="{87A6E13A-AD05-4900-8C8A-9F154353C7A2}"/>
              </a:ext>
            </a:extLst>
          </p:cNvPr>
          <p:cNvPicPr>
            <a:picLocks noChangeAspect="1"/>
          </p:cNvPicPr>
          <p:nvPr/>
        </p:nvPicPr>
        <p:blipFill rotWithShape="1">
          <a:blip r:embed="rId2"/>
          <a:srcRect t="12238" r="-229"/>
          <a:stretch/>
        </p:blipFill>
        <p:spPr>
          <a:xfrm>
            <a:off x="6988949" y="2300077"/>
            <a:ext cx="5187149" cy="2942972"/>
          </a:xfrm>
          <a:prstGeom prst="rect">
            <a:avLst/>
          </a:prstGeom>
        </p:spPr>
      </p:pic>
    </p:spTree>
    <p:extLst>
      <p:ext uri="{BB962C8B-B14F-4D97-AF65-F5344CB8AC3E}">
        <p14:creationId xmlns:p14="http://schemas.microsoft.com/office/powerpoint/2010/main" val="22346432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a:xfrm>
            <a:off x="838200" y="1825625"/>
            <a:ext cx="10515600" cy="4667250"/>
          </a:xfrm>
        </p:spPr>
        <p:txBody>
          <a:bodyPr>
            <a:normAutofit/>
          </a:bodyPr>
          <a:lstStyle/>
          <a:p>
            <a:r>
              <a:rPr lang="en-US" dirty="0"/>
              <a:t>Derived databases:</a:t>
            </a:r>
          </a:p>
          <a:p>
            <a:pPr lvl="1"/>
            <a:r>
              <a:rPr lang="en-US" dirty="0"/>
              <a:t>UCSC Genome Browser: Annotation Database</a:t>
            </a:r>
          </a:p>
          <a:p>
            <a:pPr lvl="2"/>
            <a:r>
              <a:rPr lang="en-US" dirty="0"/>
              <a:t>UCSC genome browser is an online as well as stand-alone web-based tool maintained by the University of California. </a:t>
            </a:r>
          </a:p>
          <a:p>
            <a:pPr lvl="2"/>
            <a:r>
              <a:rPr lang="en-US" dirty="0"/>
              <a:t>This browser is designed to maintain the user-specified information accessible at any scale to conduct sequence annotations.</a:t>
            </a:r>
          </a:p>
          <a:p>
            <a:pPr lvl="2"/>
            <a:r>
              <a:rPr lang="en-US" dirty="0"/>
              <a:t>It has a graphical viewing tool that helps to screen the specified region of the genome. </a:t>
            </a:r>
          </a:p>
          <a:p>
            <a:pPr lvl="2"/>
            <a:r>
              <a:rPr lang="en-US" dirty="0"/>
              <a:t>The UCSC genome browser provides the information as in diverse array known as “Tracks,” including the gene prediction, mapping, as well as aligned genomic information. </a:t>
            </a:r>
          </a:p>
          <a:p>
            <a:pPr lvl="2"/>
            <a:r>
              <a:rPr lang="en-US" dirty="0"/>
              <a:t>This browser site anchors the collection of genomic analysis tools that include the full aspects of GUI web interface to extract the information from this database. </a:t>
            </a:r>
          </a:p>
          <a:p>
            <a:pPr lvl="2"/>
            <a:r>
              <a:rPr lang="en-US" dirty="0"/>
              <a:t>It has several online tools such as FAST sequence alignment and </a:t>
            </a:r>
            <a:r>
              <a:rPr lang="en-US" dirty="0" err="1"/>
              <a:t>BLaTM</a:t>
            </a:r>
            <a:r>
              <a:rPr lang="en-US" dirty="0"/>
              <a:t> tool that help to find the sequences from massive genomic sequences.</a:t>
            </a:r>
          </a:p>
          <a:p>
            <a:pPr lvl="2"/>
            <a:endParaRPr lang="en-US" dirty="0"/>
          </a:p>
          <a:p>
            <a:endParaRPr lang="en-US" dirty="0"/>
          </a:p>
        </p:txBody>
      </p:sp>
    </p:spTree>
    <p:extLst>
      <p:ext uri="{BB962C8B-B14F-4D97-AF65-F5344CB8AC3E}">
        <p14:creationId xmlns:p14="http://schemas.microsoft.com/office/powerpoint/2010/main" val="14397739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p:txBody>
          <a:bodyPr/>
          <a:lstStyle/>
          <a:p>
            <a:r>
              <a:rPr lang="en-US" dirty="0"/>
              <a:t>Derived databases:</a:t>
            </a:r>
          </a:p>
          <a:p>
            <a:pPr lvl="1"/>
            <a:r>
              <a:rPr lang="en-US" dirty="0"/>
              <a:t>PubMed </a:t>
            </a:r>
          </a:p>
          <a:p>
            <a:pPr lvl="2"/>
            <a:r>
              <a:rPr lang="en-US" dirty="0"/>
              <a:t>The PubMed literature database is an open-source database which searches for biomedical and life sciences literature. </a:t>
            </a:r>
          </a:p>
          <a:p>
            <a:pPr lvl="2"/>
            <a:r>
              <a:rPr lang="en-US" dirty="0"/>
              <a:t>It provides the access point to search the PMC, NCBI Bookshelf, as well as full text of collected books. </a:t>
            </a:r>
          </a:p>
          <a:p>
            <a:pPr lvl="2"/>
            <a:r>
              <a:rPr lang="en-US" dirty="0"/>
              <a:t>It is maintained by The United States National Library of Medicine (NLM) at the National Institutes of Health (NIH)</a:t>
            </a:r>
          </a:p>
          <a:p>
            <a:pPr lvl="2"/>
            <a:r>
              <a:rPr lang="en-US" dirty="0"/>
              <a:t>It can be accessed from Entrez system</a:t>
            </a:r>
          </a:p>
          <a:p>
            <a:pPr lvl="2"/>
            <a:r>
              <a:rPr lang="en-US" dirty="0"/>
              <a:t>It includes links to full text articles and other related resources, and includes over 18 millions citations for biomedical articles back to 1984.</a:t>
            </a:r>
          </a:p>
          <a:p>
            <a:pPr lvl="2"/>
            <a:endParaRPr lang="en-US" dirty="0"/>
          </a:p>
          <a:p>
            <a:endParaRPr lang="en-US" dirty="0"/>
          </a:p>
        </p:txBody>
      </p:sp>
    </p:spTree>
    <p:extLst>
      <p:ext uri="{BB962C8B-B14F-4D97-AF65-F5344CB8AC3E}">
        <p14:creationId xmlns:p14="http://schemas.microsoft.com/office/powerpoint/2010/main" val="1909487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5C624-8699-4C14-85EA-D439431F42EB}"/>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8CDA64B0-712A-49F2-AC96-FCE878C664EA}"/>
              </a:ext>
            </a:extLst>
          </p:cNvPr>
          <p:cNvSpPr>
            <a:spLocks noGrp="1"/>
          </p:cNvSpPr>
          <p:nvPr>
            <p:ph idx="1"/>
          </p:nvPr>
        </p:nvSpPr>
        <p:spPr>
          <a:xfrm>
            <a:off x="838200" y="1825624"/>
            <a:ext cx="10515600" cy="5032375"/>
          </a:xfrm>
        </p:spPr>
        <p:txBody>
          <a:bodyPr>
            <a:normAutofit/>
          </a:bodyPr>
          <a:lstStyle/>
          <a:p>
            <a:r>
              <a:rPr lang="en-US" dirty="0"/>
              <a:t>Derived databases:</a:t>
            </a:r>
          </a:p>
          <a:p>
            <a:pPr lvl="1"/>
            <a:r>
              <a:rPr lang="en-US" dirty="0"/>
              <a:t>KEGG (Kyoto Encyclopedia of Genes and Genomes) </a:t>
            </a:r>
          </a:p>
          <a:p>
            <a:pPr lvl="2"/>
            <a:r>
              <a:rPr lang="en-US" dirty="0"/>
              <a:t>KEGG (Kyoto Encyclopedia of Genes and Genomes) is a series of databases developed by both the Bioinformatics Center of Kyoto University and the Human Genome Center of the University of Tokyo. </a:t>
            </a:r>
          </a:p>
          <a:p>
            <a:pPr lvl="2"/>
            <a:r>
              <a:rPr lang="en-US" dirty="0"/>
              <a:t>KEGG contains manually curated pathway maps which signify knowledge on molecular reaction, interaction, and relation networks for metabolism, organismal systems, human diseases, genetic information processing, environmental information processing, cellular process, and drug development.</a:t>
            </a:r>
          </a:p>
          <a:p>
            <a:pPr lvl="2"/>
            <a:r>
              <a:rPr lang="en-US" dirty="0"/>
              <a:t>KEGG collects crucial data relevant to biological systems including phenotype and genotype data and provides necessary information required for system biology understanding of genes, genome sequence, and chemical data. </a:t>
            </a:r>
          </a:p>
          <a:p>
            <a:pPr lvl="2"/>
            <a:r>
              <a:rPr lang="en-US" dirty="0"/>
              <a:t>This information is presented as a browser-viewable pathway diagram. </a:t>
            </a:r>
          </a:p>
          <a:p>
            <a:pPr lvl="2"/>
            <a:r>
              <a:rPr lang="en-US" dirty="0"/>
              <a:t>For instance, user can search and explore whether metabolic pathways or enzymes exist between molecules X and Y.</a:t>
            </a:r>
          </a:p>
          <a:p>
            <a:pPr lvl="2"/>
            <a:endParaRPr lang="en-US" dirty="0"/>
          </a:p>
        </p:txBody>
      </p:sp>
    </p:spTree>
    <p:extLst>
      <p:ext uri="{BB962C8B-B14F-4D97-AF65-F5344CB8AC3E}">
        <p14:creationId xmlns:p14="http://schemas.microsoft.com/office/powerpoint/2010/main" val="10018437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3AC05-A39F-45EE-96E3-B95CD308A9B6}"/>
              </a:ext>
            </a:extLst>
          </p:cNvPr>
          <p:cNvSpPr>
            <a:spLocks noGrp="1"/>
          </p:cNvSpPr>
          <p:nvPr>
            <p:ph type="title"/>
          </p:nvPr>
        </p:nvSpPr>
        <p:spPr/>
        <p:txBody>
          <a:bodyPr/>
          <a:lstStyle/>
          <a:p>
            <a:r>
              <a:rPr lang="en-US" dirty="0"/>
              <a:t>Introduction to Database</a:t>
            </a:r>
          </a:p>
        </p:txBody>
      </p:sp>
      <p:sp>
        <p:nvSpPr>
          <p:cNvPr id="3" name="Content Placeholder 2">
            <a:extLst>
              <a:ext uri="{FF2B5EF4-FFF2-40B4-BE49-F238E27FC236}">
                <a16:creationId xmlns:a16="http://schemas.microsoft.com/office/drawing/2014/main" xmlns="" id="{F8BE5D4F-6099-4F50-A1FA-508ED214D45F}"/>
              </a:ext>
            </a:extLst>
          </p:cNvPr>
          <p:cNvSpPr>
            <a:spLocks noGrp="1"/>
          </p:cNvSpPr>
          <p:nvPr>
            <p:ph idx="1"/>
          </p:nvPr>
        </p:nvSpPr>
        <p:spPr/>
        <p:txBody>
          <a:bodyPr/>
          <a:lstStyle/>
          <a:p>
            <a:r>
              <a:rPr lang="en-US" dirty="0"/>
              <a:t>Derived databases:</a:t>
            </a:r>
          </a:p>
          <a:p>
            <a:pPr lvl="1"/>
            <a:r>
              <a:rPr lang="en-US" dirty="0"/>
              <a:t>OMIM</a:t>
            </a:r>
          </a:p>
          <a:p>
            <a:pPr lvl="2"/>
            <a:r>
              <a:rPr lang="en-US" dirty="0"/>
              <a:t>OMIM stands for “Online Mendelian Inheritance in Man”</a:t>
            </a:r>
          </a:p>
          <a:p>
            <a:pPr lvl="2"/>
            <a:r>
              <a:rPr lang="en-US" dirty="0"/>
              <a:t>It is a system of cataloging human genes and genetic diseases</a:t>
            </a:r>
          </a:p>
          <a:p>
            <a:pPr lvl="2"/>
            <a:r>
              <a:rPr lang="en-US" dirty="0"/>
              <a:t>It was first created by Dr. Victor </a:t>
            </a:r>
            <a:r>
              <a:rPr lang="en-US" dirty="0" err="1"/>
              <a:t>McKusick</a:t>
            </a:r>
            <a:r>
              <a:rPr lang="en-US" dirty="0"/>
              <a:t> of Johns Hopkins University</a:t>
            </a:r>
          </a:p>
          <a:p>
            <a:pPr lvl="2"/>
            <a:r>
              <a:rPr lang="en-US" dirty="0"/>
              <a:t>OMIM provides information about</a:t>
            </a:r>
          </a:p>
          <a:p>
            <a:pPr lvl="3"/>
            <a:r>
              <a:rPr lang="en-US" dirty="0"/>
              <a:t>The location on the chromosome</a:t>
            </a:r>
          </a:p>
          <a:p>
            <a:pPr lvl="3"/>
            <a:r>
              <a:rPr lang="en-US" dirty="0"/>
              <a:t>The alternative names for the disease</a:t>
            </a:r>
          </a:p>
          <a:p>
            <a:pPr lvl="3"/>
            <a:r>
              <a:rPr lang="en-US" dirty="0"/>
              <a:t>A complete description that includes the clinical features, the mapping, the inheritance, the epidemiology, the pathogenesis, and often many other important facts regarding the topic of interest</a:t>
            </a:r>
          </a:p>
          <a:p>
            <a:pPr lvl="2"/>
            <a:endParaRPr lang="en-US" dirty="0"/>
          </a:p>
        </p:txBody>
      </p:sp>
    </p:spTree>
    <p:extLst>
      <p:ext uri="{BB962C8B-B14F-4D97-AF65-F5344CB8AC3E}">
        <p14:creationId xmlns:p14="http://schemas.microsoft.com/office/powerpoint/2010/main" val="20217932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6A9470-5592-4157-9889-1502E63FC193}"/>
              </a:ext>
            </a:extLst>
          </p:cNvPr>
          <p:cNvSpPr>
            <a:spLocks noGrp="1"/>
          </p:cNvSpPr>
          <p:nvPr>
            <p:ph type="title"/>
          </p:nvPr>
        </p:nvSpPr>
        <p:spPr/>
        <p:txBody>
          <a:bodyPr/>
          <a:lstStyle/>
          <a:p>
            <a:r>
              <a:rPr lang="en-US" dirty="0"/>
              <a:t>Format vs. Content</a:t>
            </a:r>
          </a:p>
        </p:txBody>
      </p:sp>
      <p:sp>
        <p:nvSpPr>
          <p:cNvPr id="3" name="Content Placeholder 2">
            <a:extLst>
              <a:ext uri="{FF2B5EF4-FFF2-40B4-BE49-F238E27FC236}">
                <a16:creationId xmlns:a16="http://schemas.microsoft.com/office/drawing/2014/main" xmlns="" id="{1433E3B5-8FC0-4CFD-8D5C-6B0AF3ED3C6A}"/>
              </a:ext>
            </a:extLst>
          </p:cNvPr>
          <p:cNvSpPr>
            <a:spLocks noGrp="1"/>
          </p:cNvSpPr>
          <p:nvPr>
            <p:ph idx="1"/>
          </p:nvPr>
        </p:nvSpPr>
        <p:spPr>
          <a:xfrm>
            <a:off x="838200" y="1825625"/>
            <a:ext cx="10515600" cy="4667250"/>
          </a:xfrm>
        </p:spPr>
        <p:txBody>
          <a:bodyPr>
            <a:normAutofit/>
          </a:bodyPr>
          <a:lstStyle/>
          <a:p>
            <a:r>
              <a:rPr lang="en-US" dirty="0"/>
              <a:t>Database records are used to hold raw sequence data as well as an array of ancillary annotations. </a:t>
            </a:r>
          </a:p>
          <a:p>
            <a:r>
              <a:rPr lang="en-US" dirty="0"/>
              <a:t>In a survey of the various database formats, we can observe that, although different sets of rules are applied, it is still possible in many cases to interchange data among formats. </a:t>
            </a:r>
          </a:p>
          <a:p>
            <a:r>
              <a:rPr lang="en-US" dirty="0"/>
              <a:t>The best format for a human to read may not be the most efficient for a computer program. </a:t>
            </a:r>
          </a:p>
          <a:p>
            <a:r>
              <a:rPr lang="en-US" dirty="0"/>
              <a:t>Format – Relational Database, Object Oriented Database</a:t>
            </a:r>
          </a:p>
          <a:p>
            <a:r>
              <a:rPr lang="en-US" dirty="0"/>
              <a:t>Content – Usually Flat Files</a:t>
            </a:r>
          </a:p>
          <a:p>
            <a:endParaRPr lang="en-US" dirty="0"/>
          </a:p>
        </p:txBody>
      </p:sp>
    </p:spTree>
    <p:extLst>
      <p:ext uri="{BB962C8B-B14F-4D97-AF65-F5344CB8AC3E}">
        <p14:creationId xmlns:p14="http://schemas.microsoft.com/office/powerpoint/2010/main" val="21582276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B0E085-0BA7-46D5-8F73-BBE0481D9051}"/>
              </a:ext>
            </a:extLst>
          </p:cNvPr>
          <p:cNvSpPr>
            <a:spLocks noGrp="1"/>
          </p:cNvSpPr>
          <p:nvPr>
            <p:ph type="title"/>
          </p:nvPr>
        </p:nvSpPr>
        <p:spPr/>
        <p:txBody>
          <a:bodyPr/>
          <a:lstStyle/>
          <a:p>
            <a:r>
              <a:rPr lang="en-US" dirty="0"/>
              <a:t>Flat File</a:t>
            </a:r>
          </a:p>
        </p:txBody>
      </p:sp>
      <p:sp>
        <p:nvSpPr>
          <p:cNvPr id="3" name="Content Placeholder 2">
            <a:extLst>
              <a:ext uri="{FF2B5EF4-FFF2-40B4-BE49-F238E27FC236}">
                <a16:creationId xmlns:a16="http://schemas.microsoft.com/office/drawing/2014/main" xmlns="" id="{DAABE34D-C1FD-4452-AE76-C91632444429}"/>
              </a:ext>
            </a:extLst>
          </p:cNvPr>
          <p:cNvSpPr>
            <a:spLocks noGrp="1"/>
          </p:cNvSpPr>
          <p:nvPr>
            <p:ph idx="1"/>
          </p:nvPr>
        </p:nvSpPr>
        <p:spPr/>
        <p:txBody>
          <a:bodyPr>
            <a:normAutofit/>
          </a:bodyPr>
          <a:lstStyle/>
          <a:p>
            <a:r>
              <a:rPr lang="en-US" dirty="0"/>
              <a:t>A flat file is a collection of data stored in a two-dimensional database in which similar yet discrete strings of information are stored as records in a table. </a:t>
            </a:r>
          </a:p>
          <a:p>
            <a:r>
              <a:rPr lang="en-US" dirty="0"/>
              <a:t>The columns of the table represent one dimension of the database, while each row is a separate record.</a:t>
            </a:r>
          </a:p>
          <a:p>
            <a:r>
              <a:rPr lang="en-US" dirty="0"/>
              <a:t>The information stored in a flat file is generally alphanumeric with little or no additional formatting. </a:t>
            </a:r>
          </a:p>
          <a:p>
            <a:r>
              <a:rPr lang="en-US" dirty="0"/>
              <a:t>The structure of a flat file is based on a uniform format as defined by the type and character lengths described by the columns.</a:t>
            </a:r>
          </a:p>
        </p:txBody>
      </p:sp>
    </p:spTree>
    <p:extLst>
      <p:ext uri="{BB962C8B-B14F-4D97-AF65-F5344CB8AC3E}">
        <p14:creationId xmlns:p14="http://schemas.microsoft.com/office/powerpoint/2010/main" val="36656763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615D2-C901-4F8B-BBC2-8C839A9E4506}"/>
              </a:ext>
            </a:extLst>
          </p:cNvPr>
          <p:cNvSpPr>
            <a:spLocks noGrp="1"/>
          </p:cNvSpPr>
          <p:nvPr>
            <p:ph type="title"/>
          </p:nvPr>
        </p:nvSpPr>
        <p:spPr/>
        <p:txBody>
          <a:bodyPr/>
          <a:lstStyle/>
          <a:p>
            <a:r>
              <a:rPr lang="en-US" dirty="0"/>
              <a:t>Flat File</a:t>
            </a:r>
          </a:p>
        </p:txBody>
      </p:sp>
      <p:sp>
        <p:nvSpPr>
          <p:cNvPr id="3" name="Content Placeholder 2">
            <a:extLst>
              <a:ext uri="{FF2B5EF4-FFF2-40B4-BE49-F238E27FC236}">
                <a16:creationId xmlns:a16="http://schemas.microsoft.com/office/drawing/2014/main" xmlns="" id="{98058A60-DAA3-40DC-91BC-709DA3F6DC2B}"/>
              </a:ext>
            </a:extLst>
          </p:cNvPr>
          <p:cNvSpPr>
            <a:spLocks noGrp="1"/>
          </p:cNvSpPr>
          <p:nvPr>
            <p:ph idx="1"/>
          </p:nvPr>
        </p:nvSpPr>
        <p:spPr>
          <a:xfrm>
            <a:off x="838200" y="1825624"/>
            <a:ext cx="10515600" cy="4891059"/>
          </a:xfrm>
        </p:spPr>
        <p:txBody>
          <a:bodyPr>
            <a:normAutofit fontScale="92500" lnSpcReduction="10000"/>
          </a:bodyPr>
          <a:lstStyle/>
          <a:p>
            <a:r>
              <a:rPr lang="en-US" dirty="0"/>
              <a:t>One of the most prominent flat file examples is a comma-separated values (CSV) file. </a:t>
            </a:r>
          </a:p>
          <a:p>
            <a:r>
              <a:rPr lang="en-US" dirty="0"/>
              <a:t>A CSV file is one in which table data is gathered in lines of American Standard Code for Information Interchange (ASCII) text with the value from each table cell separated by a comma and each row represented by a new line. </a:t>
            </a:r>
          </a:p>
          <a:p>
            <a:r>
              <a:rPr lang="en-US" dirty="0"/>
              <a:t>Columns and rows are typically delimited by tabs or commas, such as in CSV files. A flat file database comprises a single table.</a:t>
            </a:r>
          </a:p>
          <a:p>
            <a:r>
              <a:rPr lang="en-US" dirty="0"/>
              <a:t>The simplicity of the flat file, which does lend itself to simple tools that are available to all, is in great part responsible for the popularity of the EMBL and GenBank </a:t>
            </a:r>
            <a:r>
              <a:rPr lang="en-US" dirty="0" err="1"/>
              <a:t>flatfile</a:t>
            </a:r>
            <a:r>
              <a:rPr lang="en-US" dirty="0"/>
              <a:t> formats. </a:t>
            </a:r>
          </a:p>
          <a:p>
            <a:r>
              <a:rPr lang="en-US" dirty="0"/>
              <a:t>In its simplest form, a DNA sequence record can be represented as a string of nucleotides with some tag or identifier. </a:t>
            </a:r>
          </a:p>
          <a:p>
            <a:endParaRPr lang="en-US" dirty="0"/>
          </a:p>
        </p:txBody>
      </p:sp>
    </p:spTree>
    <p:extLst>
      <p:ext uri="{BB962C8B-B14F-4D97-AF65-F5344CB8AC3E}">
        <p14:creationId xmlns:p14="http://schemas.microsoft.com/office/powerpoint/2010/main" val="31830879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5A07FA-C66E-4D0F-AEF9-9D64CFB2C1BF}"/>
              </a:ext>
            </a:extLst>
          </p:cNvPr>
          <p:cNvSpPr>
            <a:spLocks noGrp="1"/>
          </p:cNvSpPr>
          <p:nvPr>
            <p:ph type="title"/>
          </p:nvPr>
        </p:nvSpPr>
        <p:spPr/>
        <p:txBody>
          <a:bodyPr/>
          <a:lstStyle/>
          <a:p>
            <a:r>
              <a:rPr lang="en-US" b="1" dirty="0"/>
              <a:t>FASTA format</a:t>
            </a:r>
            <a:endParaRPr lang="en-US" dirty="0"/>
          </a:p>
        </p:txBody>
      </p:sp>
      <p:sp>
        <p:nvSpPr>
          <p:cNvPr id="3" name="Content Placeholder 2">
            <a:extLst>
              <a:ext uri="{FF2B5EF4-FFF2-40B4-BE49-F238E27FC236}">
                <a16:creationId xmlns:a16="http://schemas.microsoft.com/office/drawing/2014/main" xmlns="" id="{05B19E26-C88D-4683-AC03-ADF4074E0615}"/>
              </a:ext>
            </a:extLst>
          </p:cNvPr>
          <p:cNvSpPr>
            <a:spLocks noGrp="1"/>
          </p:cNvSpPr>
          <p:nvPr>
            <p:ph idx="1"/>
          </p:nvPr>
        </p:nvSpPr>
        <p:spPr/>
        <p:txBody>
          <a:bodyPr/>
          <a:lstStyle/>
          <a:p>
            <a:r>
              <a:rPr lang="en-US" dirty="0"/>
              <a:t>FASTA format is a text-based format for representing either nucleotide sequences or peptide sequences, in which base pairs or amino acids are represented using single-letter codes. </a:t>
            </a:r>
          </a:p>
          <a:p>
            <a:r>
              <a:rPr lang="en-US" dirty="0"/>
              <a:t>A sequence in FASTA format begins with a single-line description, followed by lines of sequence data. </a:t>
            </a:r>
          </a:p>
          <a:p>
            <a:r>
              <a:rPr lang="en-US" dirty="0"/>
              <a:t>The description line is distinguished from the sequence data by a greater-than ("&gt;") symbol in the first column. </a:t>
            </a:r>
          </a:p>
          <a:p>
            <a:r>
              <a:rPr lang="en-US" dirty="0"/>
              <a:t>It is recommended that all lines of text be shorter than 80 characters in length.</a:t>
            </a:r>
          </a:p>
          <a:p>
            <a:endParaRPr lang="en-US" dirty="0"/>
          </a:p>
        </p:txBody>
      </p:sp>
    </p:spTree>
    <p:extLst>
      <p:ext uri="{BB962C8B-B14F-4D97-AF65-F5344CB8AC3E}">
        <p14:creationId xmlns:p14="http://schemas.microsoft.com/office/powerpoint/2010/main" val="2501990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C08834-3A70-46D3-B474-14E37A855E11}"/>
              </a:ext>
            </a:extLst>
          </p:cNvPr>
          <p:cNvSpPr>
            <a:spLocks noGrp="1"/>
          </p:cNvSpPr>
          <p:nvPr>
            <p:ph type="title"/>
          </p:nvPr>
        </p:nvSpPr>
        <p:spPr/>
        <p:txBody>
          <a:bodyPr/>
          <a:lstStyle/>
          <a:p>
            <a:r>
              <a:rPr lang="en-US" b="1" dirty="0"/>
              <a:t>FASTA format</a:t>
            </a:r>
            <a:endParaRPr lang="en-US" dirty="0"/>
          </a:p>
        </p:txBody>
      </p:sp>
      <p:pic>
        <p:nvPicPr>
          <p:cNvPr id="5" name="Content Placeholder 4">
            <a:extLst>
              <a:ext uri="{FF2B5EF4-FFF2-40B4-BE49-F238E27FC236}">
                <a16:creationId xmlns:a16="http://schemas.microsoft.com/office/drawing/2014/main" xmlns="" id="{84121AED-5EA4-4A9E-B6E9-AF4B10F2D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29000"/>
            <a:ext cx="11188927" cy="3277697"/>
          </a:xfrm>
        </p:spPr>
      </p:pic>
      <p:pic>
        <p:nvPicPr>
          <p:cNvPr id="7" name="Picture 6">
            <a:extLst>
              <a:ext uri="{FF2B5EF4-FFF2-40B4-BE49-F238E27FC236}">
                <a16:creationId xmlns:a16="http://schemas.microsoft.com/office/drawing/2014/main" xmlns="" id="{B4A055BF-BD2D-4783-B546-67735A604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834" y="62951"/>
            <a:ext cx="6258272" cy="3129136"/>
          </a:xfrm>
          <a:prstGeom prst="rect">
            <a:avLst/>
          </a:prstGeom>
        </p:spPr>
      </p:pic>
    </p:spTree>
    <p:extLst>
      <p:ext uri="{BB962C8B-B14F-4D97-AF65-F5344CB8AC3E}">
        <p14:creationId xmlns:p14="http://schemas.microsoft.com/office/powerpoint/2010/main" val="28544344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6E7038-6CEB-4160-825A-4C07C6225C72}"/>
              </a:ext>
            </a:extLst>
          </p:cNvPr>
          <p:cNvSpPr>
            <a:spLocks noGrp="1"/>
          </p:cNvSpPr>
          <p:nvPr>
            <p:ph type="title"/>
          </p:nvPr>
        </p:nvSpPr>
        <p:spPr/>
        <p:txBody>
          <a:bodyPr/>
          <a:lstStyle/>
          <a:p>
            <a:r>
              <a:rPr lang="en-US" dirty="0"/>
              <a:t>GCG format</a:t>
            </a:r>
          </a:p>
        </p:txBody>
      </p:sp>
      <p:sp>
        <p:nvSpPr>
          <p:cNvPr id="3" name="Content Placeholder 2">
            <a:extLst>
              <a:ext uri="{FF2B5EF4-FFF2-40B4-BE49-F238E27FC236}">
                <a16:creationId xmlns:a16="http://schemas.microsoft.com/office/drawing/2014/main" xmlns="" id="{E930A5F4-CA60-44D7-8155-F0358D41C017}"/>
              </a:ext>
            </a:extLst>
          </p:cNvPr>
          <p:cNvSpPr>
            <a:spLocks noGrp="1"/>
          </p:cNvSpPr>
          <p:nvPr>
            <p:ph idx="1"/>
          </p:nvPr>
        </p:nvSpPr>
        <p:spPr/>
        <p:txBody>
          <a:bodyPr/>
          <a:lstStyle/>
          <a:p>
            <a:r>
              <a:rPr lang="en-US" dirty="0"/>
              <a:t>A sequence file in GCG format contains exactly one sequence, begins with annotation lines and the start of the sequence is marked by a line ending with two dot ("..") characters. </a:t>
            </a:r>
          </a:p>
          <a:p>
            <a:r>
              <a:rPr lang="en-US" dirty="0"/>
              <a:t>This line also contains the sequence identifier, the sequence length and a checksum. </a:t>
            </a:r>
          </a:p>
          <a:p>
            <a:r>
              <a:rPr lang="en-US" dirty="0"/>
              <a:t>This format should only be used if the file was created with the GCG package. </a:t>
            </a:r>
          </a:p>
        </p:txBody>
      </p:sp>
    </p:spTree>
    <p:extLst>
      <p:ext uri="{BB962C8B-B14F-4D97-AF65-F5344CB8AC3E}">
        <p14:creationId xmlns:p14="http://schemas.microsoft.com/office/powerpoint/2010/main" val="673612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95EE24-3741-4E38-B21A-5E1532BFC9A2}"/>
              </a:ext>
            </a:extLst>
          </p:cNvPr>
          <p:cNvSpPr>
            <a:spLocks noGrp="1"/>
          </p:cNvSpPr>
          <p:nvPr>
            <p:ph type="title"/>
          </p:nvPr>
        </p:nvSpPr>
        <p:spPr/>
        <p:txBody>
          <a:bodyPr/>
          <a:lstStyle/>
          <a:p>
            <a:r>
              <a:rPr lang="en-US" dirty="0"/>
              <a:t>Introduction to Bioinformatics</a:t>
            </a:r>
          </a:p>
        </p:txBody>
      </p:sp>
      <p:sp>
        <p:nvSpPr>
          <p:cNvPr id="3" name="Content Placeholder 2">
            <a:extLst>
              <a:ext uri="{FF2B5EF4-FFF2-40B4-BE49-F238E27FC236}">
                <a16:creationId xmlns:a16="http://schemas.microsoft.com/office/drawing/2014/main" xmlns="" id="{F6C66FDD-A807-4EC2-9D93-EFCB0BCB90D9}"/>
              </a:ext>
            </a:extLst>
          </p:cNvPr>
          <p:cNvSpPr>
            <a:spLocks noGrp="1"/>
          </p:cNvSpPr>
          <p:nvPr>
            <p:ph idx="1"/>
          </p:nvPr>
        </p:nvSpPr>
        <p:spPr>
          <a:xfrm>
            <a:off x="838200" y="1825625"/>
            <a:ext cx="10515600" cy="4667250"/>
          </a:xfrm>
        </p:spPr>
        <p:txBody>
          <a:bodyPr>
            <a:normAutofit fontScale="92500" lnSpcReduction="10000"/>
          </a:bodyPr>
          <a:lstStyle/>
          <a:p>
            <a:pPr algn="just">
              <a:defRPr/>
            </a:pPr>
            <a:r>
              <a:rPr lang="en-US" dirty="0"/>
              <a:t>Bioinformatics is an interdisciplinary field that develops </a:t>
            </a:r>
          </a:p>
          <a:p>
            <a:pPr lvl="1" algn="just">
              <a:defRPr/>
            </a:pPr>
            <a:r>
              <a:rPr lang="en-US" dirty="0">
                <a:cs typeface="Calibri"/>
              </a:rPr>
              <a:t>Technologies that uses computers for storage, retrieval, manipulation &amp; distribution of information related to biological macromolecules such as RNA, DNA and proteins.</a:t>
            </a:r>
            <a:endParaRPr lang="en-US" dirty="0">
              <a:ea typeface="+mn-lt"/>
              <a:cs typeface="+mn-lt"/>
            </a:endParaRPr>
          </a:p>
          <a:p>
            <a:pPr algn="just">
              <a:defRPr/>
            </a:pPr>
            <a:r>
              <a:rPr lang="en-US" dirty="0"/>
              <a:t>It combines </a:t>
            </a:r>
            <a:endParaRPr lang="tr-TR" dirty="0"/>
          </a:p>
          <a:p>
            <a:pPr lvl="1" algn="just">
              <a:defRPr/>
            </a:pPr>
            <a:r>
              <a:rPr lang="en-US" dirty="0"/>
              <a:t>computer science, </a:t>
            </a:r>
            <a:endParaRPr lang="tr-TR" dirty="0"/>
          </a:p>
          <a:p>
            <a:pPr lvl="1" algn="just">
              <a:defRPr/>
            </a:pPr>
            <a:r>
              <a:rPr lang="en-US" dirty="0"/>
              <a:t>statistics, </a:t>
            </a:r>
            <a:endParaRPr lang="tr-TR" dirty="0"/>
          </a:p>
          <a:p>
            <a:pPr lvl="1" algn="just">
              <a:defRPr/>
            </a:pPr>
            <a:r>
              <a:rPr lang="en-US" dirty="0"/>
              <a:t>mathematics, </a:t>
            </a:r>
            <a:endParaRPr lang="tr-TR" dirty="0"/>
          </a:p>
          <a:p>
            <a:pPr lvl="1" algn="just">
              <a:defRPr/>
            </a:pPr>
            <a:r>
              <a:rPr lang="en-US" dirty="0"/>
              <a:t>engineering to analyze and interpret biological data </a:t>
            </a:r>
          </a:p>
          <a:p>
            <a:pPr algn="just"/>
            <a:r>
              <a:rPr lang="en-US" dirty="0">
                <a:cs typeface="Calibri"/>
              </a:rPr>
              <a:t>As a technology, bioinformatics is a powerful technology to manage, query, and analyze big data in life sciences.</a:t>
            </a:r>
            <a:endParaRPr lang="en-US" dirty="0">
              <a:ea typeface="+mn-lt"/>
              <a:cs typeface="+mn-lt"/>
            </a:endParaRPr>
          </a:p>
          <a:p>
            <a:pPr algn="just"/>
            <a:r>
              <a:rPr lang="en-US" dirty="0">
                <a:cs typeface="Calibri"/>
              </a:rPr>
              <a:t>As a methodology, bioinformatics is a top-down, holistic, data-driven, genome-wide, and systems approach that generates new </a:t>
            </a:r>
            <a:r>
              <a:rPr lang="en-US" dirty="0"/>
              <a:t> hypothesis </a:t>
            </a:r>
            <a:r>
              <a:rPr lang="en-US" dirty="0">
                <a:cs typeface="Calibri"/>
              </a:rPr>
              <a:t>, finds new patterns, and discovers new functional elements.</a:t>
            </a:r>
            <a:endParaRPr lang="en-US" dirty="0"/>
          </a:p>
          <a:p>
            <a:endParaRPr lang="en-US" dirty="0"/>
          </a:p>
        </p:txBody>
      </p:sp>
    </p:spTree>
    <p:extLst>
      <p:ext uri="{BB962C8B-B14F-4D97-AF65-F5344CB8AC3E}">
        <p14:creationId xmlns:p14="http://schemas.microsoft.com/office/powerpoint/2010/main" val="33271804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94923F-AC1D-430C-8F76-1339D0A26A1D}"/>
              </a:ext>
            </a:extLst>
          </p:cNvPr>
          <p:cNvSpPr>
            <a:spLocks noGrp="1"/>
          </p:cNvSpPr>
          <p:nvPr>
            <p:ph type="title"/>
          </p:nvPr>
        </p:nvSpPr>
        <p:spPr/>
        <p:txBody>
          <a:bodyPr/>
          <a:lstStyle/>
          <a:p>
            <a:r>
              <a:rPr lang="en-US" dirty="0"/>
              <a:t>GCG format</a:t>
            </a:r>
          </a:p>
        </p:txBody>
      </p:sp>
      <p:sp>
        <p:nvSpPr>
          <p:cNvPr id="3" name="Content Placeholder 2">
            <a:extLst>
              <a:ext uri="{FF2B5EF4-FFF2-40B4-BE49-F238E27FC236}">
                <a16:creationId xmlns:a16="http://schemas.microsoft.com/office/drawing/2014/main" xmlns="" id="{75BE21E3-7420-4346-BA57-646BC0525E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D745F5A-95FA-49E8-9B82-E66CAC71B944}"/>
              </a:ext>
            </a:extLst>
          </p:cNvPr>
          <p:cNvPicPr>
            <a:picLocks noChangeAspect="1"/>
          </p:cNvPicPr>
          <p:nvPr/>
        </p:nvPicPr>
        <p:blipFill>
          <a:blip r:embed="rId2"/>
          <a:stretch>
            <a:fillRect/>
          </a:stretch>
        </p:blipFill>
        <p:spPr>
          <a:xfrm>
            <a:off x="838200" y="1825625"/>
            <a:ext cx="8550022" cy="3694026"/>
          </a:xfrm>
          <a:prstGeom prst="rect">
            <a:avLst/>
          </a:prstGeom>
        </p:spPr>
      </p:pic>
    </p:spTree>
    <p:extLst>
      <p:ext uri="{BB962C8B-B14F-4D97-AF65-F5344CB8AC3E}">
        <p14:creationId xmlns:p14="http://schemas.microsoft.com/office/powerpoint/2010/main" val="19226142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833F32-49EB-4594-A0F2-79F5205699C9}"/>
              </a:ext>
            </a:extLst>
          </p:cNvPr>
          <p:cNvSpPr>
            <a:spLocks noGrp="1"/>
          </p:cNvSpPr>
          <p:nvPr>
            <p:ph type="title"/>
          </p:nvPr>
        </p:nvSpPr>
        <p:spPr/>
        <p:txBody>
          <a:bodyPr/>
          <a:lstStyle/>
          <a:p>
            <a:r>
              <a:rPr lang="en-US" dirty="0"/>
              <a:t>FASTQ format</a:t>
            </a:r>
          </a:p>
        </p:txBody>
      </p:sp>
      <p:sp>
        <p:nvSpPr>
          <p:cNvPr id="3" name="Content Placeholder 2">
            <a:extLst>
              <a:ext uri="{FF2B5EF4-FFF2-40B4-BE49-F238E27FC236}">
                <a16:creationId xmlns:a16="http://schemas.microsoft.com/office/drawing/2014/main" xmlns="" id="{D5961BFF-4FAB-45A8-8662-E5F90CE715E9}"/>
              </a:ext>
            </a:extLst>
          </p:cNvPr>
          <p:cNvSpPr>
            <a:spLocks noGrp="1"/>
          </p:cNvSpPr>
          <p:nvPr>
            <p:ph idx="1"/>
          </p:nvPr>
        </p:nvSpPr>
        <p:spPr/>
        <p:txBody>
          <a:bodyPr>
            <a:normAutofit/>
          </a:bodyPr>
          <a:lstStyle/>
          <a:p>
            <a:r>
              <a:rPr lang="en-US" dirty="0"/>
              <a:t>FASTQ format is a text-based format for storing both a biological sequence (usually nucleotide sequence) and its corresponding quality scores. </a:t>
            </a:r>
          </a:p>
          <a:p>
            <a:r>
              <a:rPr lang="en-US" dirty="0"/>
              <a:t>Both the sequence letter and quality score are each encoded with a single ASCII character for brevity.</a:t>
            </a:r>
          </a:p>
          <a:p>
            <a:r>
              <a:rPr lang="en-US" dirty="0"/>
              <a:t>It was originally developed at the </a:t>
            </a:r>
            <a:r>
              <a:rPr lang="en-US" dirty="0" err="1"/>
              <a:t>Wellcome</a:t>
            </a:r>
            <a:r>
              <a:rPr lang="en-US" dirty="0"/>
              <a:t> Trust Sanger Institute to bundle a FASTA formatted sequence and its quality data, but has recently become the de facto standard for storing the output of high-throughput sequencing instruments such as the Illumina Genome Analyzer.</a:t>
            </a:r>
          </a:p>
        </p:txBody>
      </p:sp>
      <p:pic>
        <p:nvPicPr>
          <p:cNvPr id="4" name="Picture 3">
            <a:extLst>
              <a:ext uri="{FF2B5EF4-FFF2-40B4-BE49-F238E27FC236}">
                <a16:creationId xmlns:a16="http://schemas.microsoft.com/office/drawing/2014/main" xmlns="" id="{1D07BB56-B1DB-44CB-9B85-03BF81E83863}"/>
              </a:ext>
            </a:extLst>
          </p:cNvPr>
          <p:cNvPicPr>
            <a:picLocks noChangeAspect="1"/>
          </p:cNvPicPr>
          <p:nvPr/>
        </p:nvPicPr>
        <p:blipFill>
          <a:blip r:embed="rId2"/>
          <a:stretch>
            <a:fillRect/>
          </a:stretch>
        </p:blipFill>
        <p:spPr>
          <a:xfrm>
            <a:off x="4175203" y="112237"/>
            <a:ext cx="7900419" cy="1463040"/>
          </a:xfrm>
          <a:prstGeom prst="rect">
            <a:avLst/>
          </a:prstGeom>
        </p:spPr>
      </p:pic>
    </p:spTree>
    <p:extLst>
      <p:ext uri="{BB962C8B-B14F-4D97-AF65-F5344CB8AC3E}">
        <p14:creationId xmlns:p14="http://schemas.microsoft.com/office/powerpoint/2010/main" val="8321106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6ADDCE-3D3D-480E-A54B-61B05AC9FD96}"/>
              </a:ext>
            </a:extLst>
          </p:cNvPr>
          <p:cNvSpPr>
            <a:spLocks noGrp="1"/>
          </p:cNvSpPr>
          <p:nvPr>
            <p:ph type="title"/>
          </p:nvPr>
        </p:nvSpPr>
        <p:spPr/>
        <p:txBody>
          <a:bodyPr/>
          <a:lstStyle/>
          <a:p>
            <a:r>
              <a:rPr lang="en-US" dirty="0"/>
              <a:t>GenBank Flat File Format</a:t>
            </a:r>
          </a:p>
        </p:txBody>
      </p:sp>
      <p:sp>
        <p:nvSpPr>
          <p:cNvPr id="3" name="Content Placeholder 2">
            <a:extLst>
              <a:ext uri="{FF2B5EF4-FFF2-40B4-BE49-F238E27FC236}">
                <a16:creationId xmlns:a16="http://schemas.microsoft.com/office/drawing/2014/main" xmlns="" id="{52D2549A-4930-4BF7-A353-835E9805C93B}"/>
              </a:ext>
            </a:extLst>
          </p:cNvPr>
          <p:cNvSpPr>
            <a:spLocks noGrp="1"/>
          </p:cNvSpPr>
          <p:nvPr>
            <p:ph idx="1"/>
          </p:nvPr>
        </p:nvSpPr>
        <p:spPr>
          <a:xfrm>
            <a:off x="838200" y="1825625"/>
            <a:ext cx="4704422" cy="4351338"/>
          </a:xfrm>
        </p:spPr>
        <p:txBody>
          <a:bodyPr/>
          <a:lstStyle/>
          <a:p>
            <a:r>
              <a:rPr lang="en-US" dirty="0">
                <a:hlinkClick r:id="rId2"/>
              </a:rPr>
              <a:t>https://www.ncbi.nlm.nih.gov/Sitemap/samplerecord.html</a:t>
            </a:r>
            <a:endParaRPr lang="en-US" dirty="0"/>
          </a:p>
          <a:p>
            <a:endParaRPr lang="en-US" dirty="0"/>
          </a:p>
        </p:txBody>
      </p:sp>
      <p:pic>
        <p:nvPicPr>
          <p:cNvPr id="7" name="Picture 6">
            <a:extLst>
              <a:ext uri="{FF2B5EF4-FFF2-40B4-BE49-F238E27FC236}">
                <a16:creationId xmlns:a16="http://schemas.microsoft.com/office/drawing/2014/main" xmlns="" id="{89184F70-3D99-4F55-B529-30073C3DE8A0}"/>
              </a:ext>
            </a:extLst>
          </p:cNvPr>
          <p:cNvPicPr>
            <a:picLocks noChangeAspect="1"/>
          </p:cNvPicPr>
          <p:nvPr/>
        </p:nvPicPr>
        <p:blipFill>
          <a:blip r:embed="rId3"/>
          <a:stretch>
            <a:fillRect/>
          </a:stretch>
        </p:blipFill>
        <p:spPr>
          <a:xfrm>
            <a:off x="5542622" y="1462527"/>
            <a:ext cx="6649378" cy="5077534"/>
          </a:xfrm>
          <a:prstGeom prst="rect">
            <a:avLst/>
          </a:prstGeom>
        </p:spPr>
      </p:pic>
    </p:spTree>
    <p:extLst>
      <p:ext uri="{BB962C8B-B14F-4D97-AF65-F5344CB8AC3E}">
        <p14:creationId xmlns:p14="http://schemas.microsoft.com/office/powerpoint/2010/main" val="17414866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DFA12-58A9-4B7F-B5B6-CCDD3D650232}"/>
              </a:ext>
            </a:extLst>
          </p:cNvPr>
          <p:cNvSpPr>
            <a:spLocks noGrp="1"/>
          </p:cNvSpPr>
          <p:nvPr>
            <p:ph type="title"/>
          </p:nvPr>
        </p:nvSpPr>
        <p:spPr/>
        <p:txBody>
          <a:bodyPr/>
          <a:lstStyle/>
          <a:p>
            <a:r>
              <a:rPr lang="en-US" dirty="0"/>
              <a:t>GenBank Flat File Format</a:t>
            </a:r>
          </a:p>
        </p:txBody>
      </p:sp>
      <p:sp>
        <p:nvSpPr>
          <p:cNvPr id="3" name="Content Placeholder 2">
            <a:extLst>
              <a:ext uri="{FF2B5EF4-FFF2-40B4-BE49-F238E27FC236}">
                <a16:creationId xmlns:a16="http://schemas.microsoft.com/office/drawing/2014/main" xmlns="" id="{109C02E4-5745-4812-AD2C-63DD76B78FF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10CA21ED-5C1A-45D7-A263-0A10AC85015B}"/>
              </a:ext>
            </a:extLst>
          </p:cNvPr>
          <p:cNvPicPr>
            <a:picLocks noChangeAspect="1"/>
          </p:cNvPicPr>
          <p:nvPr/>
        </p:nvPicPr>
        <p:blipFill rotWithShape="1">
          <a:blip r:embed="rId2"/>
          <a:srcRect l="7392" r="5093"/>
          <a:stretch/>
        </p:blipFill>
        <p:spPr>
          <a:xfrm>
            <a:off x="3743968" y="0"/>
            <a:ext cx="8241599" cy="6858000"/>
          </a:xfrm>
          <a:prstGeom prst="rect">
            <a:avLst/>
          </a:prstGeom>
        </p:spPr>
      </p:pic>
    </p:spTree>
    <p:extLst>
      <p:ext uri="{BB962C8B-B14F-4D97-AF65-F5344CB8AC3E}">
        <p14:creationId xmlns:p14="http://schemas.microsoft.com/office/powerpoint/2010/main" val="26944944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D435C5-6A02-4039-9F51-5CFC130FE705}"/>
              </a:ext>
            </a:extLst>
          </p:cNvPr>
          <p:cNvSpPr>
            <a:spLocks noGrp="1"/>
          </p:cNvSpPr>
          <p:nvPr>
            <p:ph type="title"/>
          </p:nvPr>
        </p:nvSpPr>
        <p:spPr/>
        <p:txBody>
          <a:bodyPr/>
          <a:lstStyle/>
          <a:p>
            <a:r>
              <a:rPr lang="en-US"/>
              <a:t>EBI </a:t>
            </a:r>
            <a:r>
              <a:rPr lang="en-US" dirty="0"/>
              <a:t>Flat File Format</a:t>
            </a:r>
          </a:p>
        </p:txBody>
      </p:sp>
      <p:sp>
        <p:nvSpPr>
          <p:cNvPr id="3" name="Content Placeholder 2">
            <a:extLst>
              <a:ext uri="{FF2B5EF4-FFF2-40B4-BE49-F238E27FC236}">
                <a16:creationId xmlns:a16="http://schemas.microsoft.com/office/drawing/2014/main" xmlns="" id="{8AB0F648-854D-4C93-930C-E3D8BCD8F788}"/>
              </a:ext>
            </a:extLst>
          </p:cNvPr>
          <p:cNvSpPr>
            <a:spLocks noGrp="1"/>
          </p:cNvSpPr>
          <p:nvPr>
            <p:ph idx="1"/>
          </p:nvPr>
        </p:nvSpPr>
        <p:spPr>
          <a:xfrm>
            <a:off x="838200" y="1825625"/>
            <a:ext cx="4348942" cy="4351338"/>
          </a:xfrm>
        </p:spPr>
        <p:txBody>
          <a:bodyPr/>
          <a:lstStyle/>
          <a:p>
            <a:r>
              <a:rPr lang="en-US" dirty="0">
                <a:hlinkClick r:id="rId2"/>
              </a:rPr>
              <a:t>http://www.ebi.ac.uk/Tools/dbfetch/emblfetch?db=embl&amp;id=U49845</a:t>
            </a:r>
            <a:endParaRPr lang="en-US" dirty="0"/>
          </a:p>
          <a:p>
            <a:endParaRPr lang="en-US" dirty="0"/>
          </a:p>
        </p:txBody>
      </p:sp>
      <p:pic>
        <p:nvPicPr>
          <p:cNvPr id="5" name="Picture 4">
            <a:extLst>
              <a:ext uri="{FF2B5EF4-FFF2-40B4-BE49-F238E27FC236}">
                <a16:creationId xmlns:a16="http://schemas.microsoft.com/office/drawing/2014/main" xmlns="" id="{201DB768-E09D-4494-8EAC-59C2B6C4EB8D}"/>
              </a:ext>
            </a:extLst>
          </p:cNvPr>
          <p:cNvPicPr>
            <a:picLocks noChangeAspect="1"/>
          </p:cNvPicPr>
          <p:nvPr/>
        </p:nvPicPr>
        <p:blipFill>
          <a:blip r:embed="rId3"/>
          <a:stretch>
            <a:fillRect/>
          </a:stretch>
        </p:blipFill>
        <p:spPr>
          <a:xfrm>
            <a:off x="5802615" y="0"/>
            <a:ext cx="6389385" cy="6858000"/>
          </a:xfrm>
          <a:prstGeom prst="rect">
            <a:avLst/>
          </a:prstGeom>
        </p:spPr>
      </p:pic>
    </p:spTree>
    <p:extLst>
      <p:ext uri="{BB962C8B-B14F-4D97-AF65-F5344CB8AC3E}">
        <p14:creationId xmlns:p14="http://schemas.microsoft.com/office/powerpoint/2010/main" val="35473161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CFAC1-E8B6-4747-9EF5-B0A35D918339}"/>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119FA998-D644-4DBB-A0EC-09CE4357A7B0}"/>
              </a:ext>
            </a:extLst>
          </p:cNvPr>
          <p:cNvSpPr>
            <a:spLocks noGrp="1"/>
          </p:cNvSpPr>
          <p:nvPr>
            <p:ph idx="1"/>
          </p:nvPr>
        </p:nvSpPr>
        <p:spPr>
          <a:xfrm>
            <a:off x="349135" y="1562794"/>
            <a:ext cx="11842865" cy="5295206"/>
          </a:xfrm>
        </p:spPr>
        <p:txBody>
          <a:bodyPr>
            <a:normAutofit fontScale="92500" lnSpcReduction="20000"/>
          </a:bodyPr>
          <a:lstStyle/>
          <a:p>
            <a:r>
              <a:rPr lang="en-US" dirty="0"/>
              <a:t>The term genome was used by German botanist Hans Winker in 1920</a:t>
            </a:r>
          </a:p>
          <a:p>
            <a:r>
              <a:rPr lang="en-US" dirty="0"/>
              <a:t>Entire genetic component of an organism - GENOME</a:t>
            </a:r>
          </a:p>
          <a:p>
            <a:r>
              <a:rPr lang="en-US" dirty="0"/>
              <a:t>Collection of genes in haploid set of chromosomes</a:t>
            </a:r>
          </a:p>
          <a:p>
            <a:r>
              <a:rPr lang="en-US" dirty="0"/>
              <a:t>In 1986 mouse geneticist Thomas Roderick used Genomics for “mapping, sequencing and characterizing genomes”</a:t>
            </a:r>
          </a:p>
          <a:p>
            <a:r>
              <a:rPr lang="en-US" dirty="0"/>
              <a:t>Genomics is the study of genomes. </a:t>
            </a:r>
          </a:p>
          <a:p>
            <a:r>
              <a:rPr lang="en-US" dirty="0"/>
              <a:t>Genomic studies are characterized by simultaneous analysis of a large number of genes using automated data  gathering tools. </a:t>
            </a:r>
          </a:p>
          <a:p>
            <a:r>
              <a:rPr lang="en-US" dirty="0"/>
              <a:t>The topics of genomics range from genome mapping, sequencing, and functional  genomic analysis to comparative genomic analysis. </a:t>
            </a:r>
          </a:p>
          <a:p>
            <a:r>
              <a:rPr lang="en-US" dirty="0"/>
              <a:t>The advent of genomics and the ensuing explosion of sequence information are  the main driving force behind the rapid development of bioinformatics.</a:t>
            </a:r>
          </a:p>
          <a:p>
            <a:r>
              <a:rPr lang="en-US" dirty="0"/>
              <a:t>New terms: Functional genomics, transcriptomics, proteomics, metabolomics, phenomics (Omics)</a:t>
            </a:r>
          </a:p>
          <a:p>
            <a:endParaRPr lang="en-US" dirty="0"/>
          </a:p>
        </p:txBody>
      </p:sp>
    </p:spTree>
    <p:extLst>
      <p:ext uri="{BB962C8B-B14F-4D97-AF65-F5344CB8AC3E}">
        <p14:creationId xmlns:p14="http://schemas.microsoft.com/office/powerpoint/2010/main" val="33268773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A9E6F5-B7C7-4304-B7E9-E0D51C5FAD00}"/>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3CFB0D7B-C99A-40B2-B775-4F3807FFFD8A}"/>
              </a:ext>
            </a:extLst>
          </p:cNvPr>
          <p:cNvSpPr>
            <a:spLocks noGrp="1"/>
          </p:cNvSpPr>
          <p:nvPr>
            <p:ph idx="1"/>
          </p:nvPr>
        </p:nvSpPr>
        <p:spPr/>
        <p:txBody>
          <a:bodyPr/>
          <a:lstStyle/>
          <a:p>
            <a:r>
              <a:rPr lang="en-US" dirty="0"/>
              <a:t>Genome Sequence can tell us about:</a:t>
            </a:r>
          </a:p>
          <a:p>
            <a:pPr lvl="1"/>
            <a:r>
              <a:rPr lang="en-US" dirty="0"/>
              <a:t>Everything about the organism's life</a:t>
            </a:r>
          </a:p>
          <a:p>
            <a:pPr lvl="1"/>
            <a:r>
              <a:rPr lang="en-US" dirty="0"/>
              <a:t>Its developmental program</a:t>
            </a:r>
          </a:p>
          <a:p>
            <a:pPr lvl="1"/>
            <a:r>
              <a:rPr lang="en-US" dirty="0"/>
              <a:t>Disease resistance or susceptibility</a:t>
            </a:r>
          </a:p>
          <a:p>
            <a:pPr lvl="1"/>
            <a:r>
              <a:rPr lang="en-US" dirty="0"/>
              <a:t>How do we struggle, survive and die?</a:t>
            </a:r>
          </a:p>
          <a:p>
            <a:pPr lvl="1"/>
            <a:r>
              <a:rPr lang="en-US" dirty="0"/>
              <a:t>Where are we going and where we came from?</a:t>
            </a:r>
          </a:p>
          <a:p>
            <a:pPr lvl="1"/>
            <a:r>
              <a:rPr lang="en-US" dirty="0"/>
              <a:t>How similar are we to other species? – Evolutionary History</a:t>
            </a:r>
          </a:p>
          <a:p>
            <a:pPr lvl="1"/>
            <a:endParaRPr lang="en-US" dirty="0"/>
          </a:p>
        </p:txBody>
      </p:sp>
    </p:spTree>
    <p:extLst>
      <p:ext uri="{BB962C8B-B14F-4D97-AF65-F5344CB8AC3E}">
        <p14:creationId xmlns:p14="http://schemas.microsoft.com/office/powerpoint/2010/main" val="5621627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224C035-5BC5-4C4E-B74E-AEE7B06CEA45}"/>
              </a:ext>
            </a:extLst>
          </p:cNvPr>
          <p:cNvPicPr>
            <a:picLocks noChangeAspect="1"/>
          </p:cNvPicPr>
          <p:nvPr/>
        </p:nvPicPr>
        <p:blipFill>
          <a:blip r:embed="rId2"/>
          <a:stretch>
            <a:fillRect/>
          </a:stretch>
        </p:blipFill>
        <p:spPr>
          <a:xfrm>
            <a:off x="5123464" y="-97885"/>
            <a:ext cx="7068536" cy="1152686"/>
          </a:xfrm>
          <a:prstGeom prst="rect">
            <a:avLst/>
          </a:prstGeom>
        </p:spPr>
      </p:pic>
      <p:sp>
        <p:nvSpPr>
          <p:cNvPr id="2" name="Title 1">
            <a:extLst>
              <a:ext uri="{FF2B5EF4-FFF2-40B4-BE49-F238E27FC236}">
                <a16:creationId xmlns:a16="http://schemas.microsoft.com/office/drawing/2014/main" xmlns="" id="{6AFE7D83-A2A7-4143-A0D1-C46A0C01A006}"/>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DF485242-B1E5-4BF7-AB8B-090E554335DC}"/>
              </a:ext>
            </a:extLst>
          </p:cNvPr>
          <p:cNvSpPr>
            <a:spLocks noGrp="1"/>
          </p:cNvSpPr>
          <p:nvPr>
            <p:ph idx="1"/>
          </p:nvPr>
        </p:nvSpPr>
        <p:spPr>
          <a:xfrm>
            <a:off x="0" y="1517812"/>
            <a:ext cx="12192000" cy="5340188"/>
          </a:xfrm>
        </p:spPr>
        <p:txBody>
          <a:bodyPr>
            <a:normAutofit/>
          </a:bodyPr>
          <a:lstStyle/>
          <a:p>
            <a:r>
              <a:rPr lang="en-US" dirty="0"/>
              <a:t>Your </a:t>
            </a:r>
            <a:r>
              <a:rPr lang="en-US" b="1" dirty="0"/>
              <a:t>genotype</a:t>
            </a:r>
            <a:r>
              <a:rPr lang="en-US" dirty="0"/>
              <a:t> is your DNA sequence, both nuclear and mitochondrial. (For plants, include also the sequence of the chloroplast DNA.)</a:t>
            </a:r>
          </a:p>
          <a:p>
            <a:r>
              <a:rPr lang="en-US" dirty="0"/>
              <a:t>Your </a:t>
            </a:r>
            <a:r>
              <a:rPr lang="en-US" b="1" dirty="0"/>
              <a:t>phenotype</a:t>
            </a:r>
            <a:r>
              <a:rPr lang="en-US" dirty="0"/>
              <a:t> is the collection of your observable traits, other than your DNA sequence. </a:t>
            </a:r>
          </a:p>
          <a:p>
            <a:r>
              <a:rPr lang="en-US" dirty="0"/>
              <a:t>These include macroscopic properties such as height, weight, eye and hair colour; and microscopic ones, such as possible sickle-cell </a:t>
            </a:r>
            <a:r>
              <a:rPr lang="en-US" dirty="0" err="1"/>
              <a:t>anaemia</a:t>
            </a:r>
            <a:r>
              <a:rPr lang="en-US" dirty="0"/>
              <a:t>, glucose-6-phosphate deficiency, or the retention beyond infancy of the ability to digest lactose</a:t>
            </a:r>
          </a:p>
          <a:p>
            <a:r>
              <a:rPr lang="en-US" dirty="0"/>
              <a:t>Of great importance to clinical applications of genomics are traits that govern susceptibility to disease and risk factors; and those that determine the effectiveness of different drugs in different individuals. </a:t>
            </a:r>
          </a:p>
          <a:p>
            <a:r>
              <a:rPr lang="en-US" dirty="0"/>
              <a:t>These allow for personalized prevention and treatment of disease based on DNA sequences, or pharmacogenomics.</a:t>
            </a:r>
          </a:p>
          <a:p>
            <a:endParaRPr lang="en-US" dirty="0"/>
          </a:p>
        </p:txBody>
      </p:sp>
    </p:spTree>
    <p:extLst>
      <p:ext uri="{BB962C8B-B14F-4D97-AF65-F5344CB8AC3E}">
        <p14:creationId xmlns:p14="http://schemas.microsoft.com/office/powerpoint/2010/main" val="8382123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C5D9274-628A-48DF-B3ED-115FE01DDDF7}"/>
              </a:ext>
            </a:extLst>
          </p:cNvPr>
          <p:cNvPicPr>
            <a:picLocks noChangeAspect="1"/>
          </p:cNvPicPr>
          <p:nvPr/>
        </p:nvPicPr>
        <p:blipFill>
          <a:blip r:embed="rId2"/>
          <a:stretch>
            <a:fillRect/>
          </a:stretch>
        </p:blipFill>
        <p:spPr>
          <a:xfrm>
            <a:off x="5123464" y="47576"/>
            <a:ext cx="7068536" cy="1152686"/>
          </a:xfrm>
          <a:prstGeom prst="rect">
            <a:avLst/>
          </a:prstGeom>
        </p:spPr>
      </p:pic>
      <p:sp>
        <p:nvSpPr>
          <p:cNvPr id="2" name="Title 1">
            <a:extLst>
              <a:ext uri="{FF2B5EF4-FFF2-40B4-BE49-F238E27FC236}">
                <a16:creationId xmlns:a16="http://schemas.microsoft.com/office/drawing/2014/main" xmlns="" id="{8E0F394F-A479-4937-9C6F-C615599AC640}"/>
              </a:ext>
            </a:extLst>
          </p:cNvPr>
          <p:cNvSpPr>
            <a:spLocks noGrp="1"/>
          </p:cNvSpPr>
          <p:nvPr>
            <p:ph type="title"/>
          </p:nvPr>
        </p:nvSpPr>
        <p:spPr/>
        <p:txBody>
          <a:bodyPr/>
          <a:lstStyle/>
          <a:p>
            <a:r>
              <a:rPr lang="en-US" dirty="0"/>
              <a:t>Introduction to Genomics</a:t>
            </a:r>
          </a:p>
        </p:txBody>
      </p:sp>
      <p:sp>
        <p:nvSpPr>
          <p:cNvPr id="3" name="Content Placeholder 2">
            <a:extLst>
              <a:ext uri="{FF2B5EF4-FFF2-40B4-BE49-F238E27FC236}">
                <a16:creationId xmlns:a16="http://schemas.microsoft.com/office/drawing/2014/main" xmlns="" id="{053DB3E0-ACE8-4AE1-9288-242E66578AB4}"/>
              </a:ext>
            </a:extLst>
          </p:cNvPr>
          <p:cNvSpPr>
            <a:spLocks noGrp="1"/>
          </p:cNvSpPr>
          <p:nvPr>
            <p:ph idx="1"/>
          </p:nvPr>
        </p:nvSpPr>
        <p:spPr/>
        <p:txBody>
          <a:bodyPr/>
          <a:lstStyle/>
          <a:p>
            <a:r>
              <a:rPr lang="en-US" dirty="0"/>
              <a:t>Your </a:t>
            </a:r>
            <a:r>
              <a:rPr lang="en-US" b="1" dirty="0"/>
              <a:t>life history </a:t>
            </a:r>
            <a:r>
              <a:rPr lang="en-US" dirty="0"/>
              <a:t>includes the integrated total of your experiences, and the physical and psychological environment in which you developed. </a:t>
            </a:r>
          </a:p>
          <a:p>
            <a:r>
              <a:rPr lang="en-US" dirty="0"/>
              <a:t>Your nutritional history has influenced your physical development. </a:t>
            </a:r>
          </a:p>
          <a:p>
            <a:r>
              <a:rPr lang="en-US" dirty="0"/>
              <a:t>A nurturing environment and educational opportunities have influenced your mental development. </a:t>
            </a:r>
          </a:p>
          <a:p>
            <a:r>
              <a:rPr lang="en-US" dirty="0"/>
              <a:t>Less obvious than most aspects of your life history is the growing recognition of the importance of your in utero environment in determining your development curve and even your adult characteristics.</a:t>
            </a:r>
          </a:p>
        </p:txBody>
      </p:sp>
    </p:spTree>
    <p:extLst>
      <p:ext uri="{BB962C8B-B14F-4D97-AF65-F5344CB8AC3E}">
        <p14:creationId xmlns:p14="http://schemas.microsoft.com/office/powerpoint/2010/main" val="17109122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59728C-F12B-49A1-ABD7-DB95440832F7}"/>
              </a:ext>
            </a:extLst>
          </p:cNvPr>
          <p:cNvSpPr>
            <a:spLocks noGrp="1"/>
          </p:cNvSpPr>
          <p:nvPr>
            <p:ph idx="1"/>
          </p:nvPr>
        </p:nvSpPr>
        <p:spPr>
          <a:xfrm>
            <a:off x="331694" y="1535740"/>
            <a:ext cx="11860306" cy="5385013"/>
          </a:xfrm>
        </p:spPr>
        <p:txBody>
          <a:bodyPr>
            <a:normAutofit fontScale="92500"/>
          </a:bodyPr>
          <a:lstStyle/>
          <a:p>
            <a:r>
              <a:rPr lang="en-US" dirty="0"/>
              <a:t>At the interface between the genome and life experience are epigenetic factors. </a:t>
            </a:r>
          </a:p>
          <a:p>
            <a:r>
              <a:rPr lang="en-US" dirty="0"/>
              <a:t>It is largely true that all cells of your body, except sperm or egg cells and cells of the immune system, have almost the same DNA sequence (subject to usually modest amounts of accumulated mutations). </a:t>
            </a:r>
          </a:p>
          <a:p>
            <a:r>
              <a:rPr lang="en-US" dirty="0"/>
              <a:t>Yet your tissues are differentiated, with different sets of genes expressed or silenced in liver, brain, etc.</a:t>
            </a:r>
          </a:p>
          <a:p>
            <a:r>
              <a:rPr lang="en-US" dirty="0"/>
              <a:t>Some of these regulatory signals survive cell division. (When a liver cell divides, it divides into two liver cells.) </a:t>
            </a:r>
          </a:p>
          <a:p>
            <a:r>
              <a:rPr lang="en-US" dirty="0"/>
              <a:t>Your parents’ own life histories might have altered the epigenetic patterns in their cells, and the fertilized egg from which you were subsequently formed contained some of these ‘pre-differentiation’ signals. </a:t>
            </a:r>
          </a:p>
          <a:p>
            <a:r>
              <a:rPr lang="en-US" dirty="0"/>
              <a:t>In this way inheritance of acquired characteristics has re-entered respectable mainstream biology.</a:t>
            </a:r>
          </a:p>
        </p:txBody>
      </p:sp>
      <p:pic>
        <p:nvPicPr>
          <p:cNvPr id="4" name="Picture 3">
            <a:extLst>
              <a:ext uri="{FF2B5EF4-FFF2-40B4-BE49-F238E27FC236}">
                <a16:creationId xmlns:a16="http://schemas.microsoft.com/office/drawing/2014/main" xmlns="" id="{EE2A97FA-FD8A-4889-8FAD-53083876169A}"/>
              </a:ext>
            </a:extLst>
          </p:cNvPr>
          <p:cNvPicPr>
            <a:picLocks noChangeAspect="1"/>
          </p:cNvPicPr>
          <p:nvPr/>
        </p:nvPicPr>
        <p:blipFill>
          <a:blip r:embed="rId2"/>
          <a:stretch>
            <a:fillRect/>
          </a:stretch>
        </p:blipFill>
        <p:spPr>
          <a:xfrm>
            <a:off x="5123464" y="104694"/>
            <a:ext cx="7068536" cy="1152686"/>
          </a:xfrm>
          <a:prstGeom prst="rect">
            <a:avLst/>
          </a:prstGeom>
        </p:spPr>
      </p:pic>
      <p:sp>
        <p:nvSpPr>
          <p:cNvPr id="5" name="Title 1">
            <a:extLst>
              <a:ext uri="{FF2B5EF4-FFF2-40B4-BE49-F238E27FC236}">
                <a16:creationId xmlns:a16="http://schemas.microsoft.com/office/drawing/2014/main" xmlns="" id="{D6A2A221-C5A2-4347-AE9C-6E1A99E72B6C}"/>
              </a:ext>
            </a:extLst>
          </p:cNvPr>
          <p:cNvSpPr txBox="1">
            <a:spLocks/>
          </p:cNvSpPr>
          <p:nvPr/>
        </p:nvSpPr>
        <p:spPr>
          <a:xfrm>
            <a:off x="838200" y="3830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 to Genomics</a:t>
            </a:r>
          </a:p>
        </p:txBody>
      </p:sp>
    </p:spTree>
    <p:extLst>
      <p:ext uri="{BB962C8B-B14F-4D97-AF65-F5344CB8AC3E}">
        <p14:creationId xmlns:p14="http://schemas.microsoft.com/office/powerpoint/2010/main" val="993749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3243</TotalTime>
  <Words>16736</Words>
  <Application>Microsoft Office PowerPoint</Application>
  <PresentationFormat>Widescreen</PresentationFormat>
  <Paragraphs>1107</Paragraphs>
  <Slides>172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172</vt:i4>
      </vt:variant>
    </vt:vector>
  </HeadingPairs>
  <TitlesOfParts>
    <vt:vector size="177" baseType="lpstr">
      <vt:lpstr>Arial</vt:lpstr>
      <vt:lpstr>Calibri</vt:lpstr>
      <vt:lpstr>Calibri Light</vt:lpstr>
      <vt:lpstr>Helvetica</vt:lpstr>
      <vt:lpstr>Office Theme</vt:lpstr>
      <vt:lpstr>Bioinformatics Lecture 1: Introduction</vt:lpstr>
      <vt:lpstr>Before you begin:</vt:lpstr>
      <vt:lpstr>Course Objectives</vt:lpstr>
      <vt:lpstr>Unit1: Introduction (8 hrs)</vt:lpstr>
      <vt:lpstr>What is Bioinformatics?</vt:lpstr>
      <vt:lpstr>What is Bioinformatics? </vt:lpstr>
      <vt:lpstr>Introduction to Bioinformatics</vt:lpstr>
      <vt:lpstr>Introduction to Bioinformatics</vt:lpstr>
      <vt:lpstr>Introduction to Bioinformatics</vt:lpstr>
      <vt:lpstr>Goals of Bioinformatics</vt:lpstr>
      <vt:lpstr>Goals of Bioinformatics</vt:lpstr>
      <vt:lpstr>Application of Bioinformatics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Computational approaches to biological problems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Margaret Oakley Dayhoff (1925-1983) : Father/Mother of Informatics Pioneering Work in Protein and Nucleotide Sequence Analysis Development of the PAM Matrices (1978): Dayhoff created the first substitution matrices, known as Point Accepted Mutation (PAM) matrices, which are essential for sequence alignment and evolutionary studies. These matrices provide a quantitative method to score the alignment of protein sequences and are still widely used today. The Atlas of Protein Sequence and Structure (1965) First Compilation of Protein Sequences: Dayhoff published the first comprehensive collection of protein sequences, which was a significant resource for researchers. This compilation laid the groundwork for databases like GenBank and Swiss-Prot. This work demonstrated the importance of storing and systematically organizing biological data, which is a core principle of bioinformatics. Early Use of Computers in Biology Automating Sequence Analysis: Dayhoff was one of the first to use computers for comparing and analyzing protein sequences. Her efforts in this area showcased the potential of computational methods in biological research. Development of Bioinformatics Tools: She developed several computational tools and algorithms for sequence alignment, database searching, and evolutionary analysis. </vt:lpstr>
      <vt:lpstr>PowerPoint Presentation</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Introduction to Database</vt:lpstr>
      <vt:lpstr>Format vs. Content</vt:lpstr>
      <vt:lpstr>Flat File</vt:lpstr>
      <vt:lpstr>Flat File</vt:lpstr>
      <vt:lpstr>FASTA format</vt:lpstr>
      <vt:lpstr>FASTA format</vt:lpstr>
      <vt:lpstr>GCG format</vt:lpstr>
      <vt:lpstr>GCG format</vt:lpstr>
      <vt:lpstr>FASTQ format</vt:lpstr>
      <vt:lpstr>GenBank Flat File Format</vt:lpstr>
      <vt:lpstr>GenBank Flat File Format</vt:lpstr>
      <vt:lpstr>EBI Flat File Format</vt:lpstr>
      <vt:lpstr>Introduction to Genomics</vt:lpstr>
      <vt:lpstr>Introduction to Genomics</vt:lpstr>
      <vt:lpstr>Introduction to Genomics</vt:lpstr>
      <vt:lpstr>Introduction to Genomics</vt:lpstr>
      <vt:lpstr>PowerPoint Presentation</vt:lpstr>
      <vt:lpstr>Introduction to Genomics</vt:lpstr>
      <vt:lpstr>Introduction to Genomics</vt:lpstr>
      <vt:lpstr>Functional Genomics</vt:lpstr>
      <vt:lpstr>Introduction to Genomics</vt:lpstr>
      <vt:lpstr>The Human Genome</vt:lpstr>
      <vt:lpstr>The Human Genome</vt:lpstr>
      <vt:lpstr>The Human Genome</vt:lpstr>
      <vt:lpstr>PowerPoint Presentation</vt:lpstr>
      <vt:lpstr>Structural and functional genomics</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mapping</vt:lpstr>
      <vt:lpstr>Genome annotation </vt:lpstr>
      <vt:lpstr>Genome annotation </vt:lpstr>
      <vt:lpstr>Genome annotation </vt:lpstr>
      <vt:lpstr>Genome annotation </vt:lpstr>
      <vt:lpstr>Genome annotation </vt:lpstr>
      <vt:lpstr>Genome annotation </vt:lpstr>
      <vt:lpstr>Genome annotation </vt:lpstr>
      <vt:lpstr>Functional genomics </vt:lpstr>
      <vt:lpstr>Functional genomics </vt:lpstr>
      <vt:lpstr>Functional genomics </vt:lpstr>
      <vt:lpstr>Functional genomics </vt:lpstr>
      <vt:lpstr>Functional genomics </vt:lpstr>
      <vt:lpstr>Functional genomics </vt:lpstr>
      <vt:lpstr>Functional genomics </vt:lpstr>
      <vt:lpstr>Functional genomics </vt:lpstr>
      <vt:lpstr>Functional genomics </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The Human Genome Project</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Bioinformatics</dc:title>
  <dc:creator>Microsoft account</dc:creator>
  <cp:lastModifiedBy>Microsoft account</cp:lastModifiedBy>
  <cp:revision>45</cp:revision>
  <dcterms:created xsi:type="dcterms:W3CDTF">2024-07-22T21:30:25Z</dcterms:created>
  <dcterms:modified xsi:type="dcterms:W3CDTF">2025-07-06T23:08:35Z</dcterms:modified>
</cp:coreProperties>
</file>